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1" r:id="rId6"/>
    <p:sldId id="262" r:id="rId7"/>
    <p:sldId id="263" r:id="rId8"/>
    <p:sldId id="264" r:id="rId9"/>
    <p:sldId id="267" r:id="rId10"/>
    <p:sldId id="268" r:id="rId11"/>
    <p:sldId id="271" r:id="rId12"/>
    <p:sldId id="274" r:id="rId13"/>
    <p:sldId id="275" r:id="rId14"/>
    <p:sldId id="277" r:id="rId15"/>
    <p:sldId id="279" r:id="rId16"/>
    <p:sldId id="280" r:id="rId17"/>
    <p:sldId id="281" r:id="rId18"/>
    <p:sldId id="283" r:id="rId19"/>
    <p:sldId id="282"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534626-DEE0-4224-AC8A-C2497D510E3D}" v="7" dt="2021-01-21T12:23:32.14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712" autoAdjust="0"/>
  </p:normalViewPr>
  <p:slideViewPr>
    <p:cSldViewPr snapToGrid="0">
      <p:cViewPr varScale="1">
        <p:scale>
          <a:sx n="50" d="100"/>
          <a:sy n="50" d="100"/>
        </p:scale>
        <p:origin x="12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ke van Tuinen" userId="ed22c550-b84f-4481-816d-c5ae7bd4721b" providerId="ADAL" clId="{B9534626-DEE0-4224-AC8A-C2497D510E3D}"/>
    <pc:docChg chg="custSel modSld">
      <pc:chgData name="Hanneke van Tuinen" userId="ed22c550-b84f-4481-816d-c5ae7bd4721b" providerId="ADAL" clId="{B9534626-DEE0-4224-AC8A-C2497D510E3D}" dt="2021-01-21T12:23:46.073" v="1947" actId="20577"/>
      <pc:docMkLst>
        <pc:docMk/>
      </pc:docMkLst>
      <pc:sldChg chg="modSp mod">
        <pc:chgData name="Hanneke van Tuinen" userId="ed22c550-b84f-4481-816d-c5ae7bd4721b" providerId="ADAL" clId="{B9534626-DEE0-4224-AC8A-C2497D510E3D}" dt="2021-01-21T07:59:25.640" v="1402" actId="1076"/>
        <pc:sldMkLst>
          <pc:docMk/>
          <pc:sldMk cId="59277449" sldId="261"/>
        </pc:sldMkLst>
        <pc:spChg chg="mod">
          <ac:chgData name="Hanneke van Tuinen" userId="ed22c550-b84f-4481-816d-c5ae7bd4721b" providerId="ADAL" clId="{B9534626-DEE0-4224-AC8A-C2497D510E3D}" dt="2021-01-21T07:59:25.640" v="1402" actId="1076"/>
          <ac:spMkLst>
            <pc:docMk/>
            <pc:sldMk cId="59277449" sldId="261"/>
            <ac:spMk id="2" creationId="{DC3AC9B3-24CE-42D9-B9A3-D0658D12BFB7}"/>
          </ac:spMkLst>
        </pc:spChg>
        <pc:spChg chg="mod">
          <ac:chgData name="Hanneke van Tuinen" userId="ed22c550-b84f-4481-816d-c5ae7bd4721b" providerId="ADAL" clId="{B9534626-DEE0-4224-AC8A-C2497D510E3D}" dt="2021-01-21T07:59:19.805" v="1401" actId="1076"/>
          <ac:spMkLst>
            <pc:docMk/>
            <pc:sldMk cId="59277449" sldId="261"/>
            <ac:spMk id="3" creationId="{28767B97-C161-4162-9FDD-F6828062AD2A}"/>
          </ac:spMkLst>
        </pc:spChg>
      </pc:sldChg>
      <pc:sldChg chg="modSp mod">
        <pc:chgData name="Hanneke van Tuinen" userId="ed22c550-b84f-4481-816d-c5ae7bd4721b" providerId="ADAL" clId="{B9534626-DEE0-4224-AC8A-C2497D510E3D}" dt="2021-01-21T09:29:00.771" v="1544" actId="20577"/>
        <pc:sldMkLst>
          <pc:docMk/>
          <pc:sldMk cId="37329447" sldId="262"/>
        </pc:sldMkLst>
        <pc:spChg chg="mod">
          <ac:chgData name="Hanneke van Tuinen" userId="ed22c550-b84f-4481-816d-c5ae7bd4721b" providerId="ADAL" clId="{B9534626-DEE0-4224-AC8A-C2497D510E3D}" dt="2021-01-21T09:29:00.771" v="1544" actId="20577"/>
          <ac:spMkLst>
            <pc:docMk/>
            <pc:sldMk cId="37329447" sldId="262"/>
            <ac:spMk id="3" creationId="{E2B3708C-64B3-4FB4-A461-614621282FB1}"/>
          </ac:spMkLst>
        </pc:spChg>
      </pc:sldChg>
      <pc:sldChg chg="modSp mod modNotesTx">
        <pc:chgData name="Hanneke van Tuinen" userId="ed22c550-b84f-4481-816d-c5ae7bd4721b" providerId="ADAL" clId="{B9534626-DEE0-4224-AC8A-C2497D510E3D}" dt="2021-01-21T09:32:11.214" v="1892" actId="20577"/>
        <pc:sldMkLst>
          <pc:docMk/>
          <pc:sldMk cId="359170459" sldId="264"/>
        </pc:sldMkLst>
        <pc:spChg chg="mod">
          <ac:chgData name="Hanneke van Tuinen" userId="ed22c550-b84f-4481-816d-c5ae7bd4721b" providerId="ADAL" clId="{B9534626-DEE0-4224-AC8A-C2497D510E3D}" dt="2021-01-21T07:58:41.921" v="1400" actId="1076"/>
          <ac:spMkLst>
            <pc:docMk/>
            <pc:sldMk cId="359170459" sldId="264"/>
            <ac:spMk id="2" creationId="{3FFD9807-030E-41D0-B07B-D3B8EB89E742}"/>
          </ac:spMkLst>
        </pc:spChg>
        <pc:spChg chg="mod">
          <ac:chgData name="Hanneke van Tuinen" userId="ed22c550-b84f-4481-816d-c5ae7bd4721b" providerId="ADAL" clId="{B9534626-DEE0-4224-AC8A-C2497D510E3D}" dt="2021-01-21T09:31:19.596" v="1608" actId="5793"/>
          <ac:spMkLst>
            <pc:docMk/>
            <pc:sldMk cId="359170459" sldId="264"/>
            <ac:spMk id="3" creationId="{AC6D8BF9-CCD2-4350-AAF6-B59F68FF824C}"/>
          </ac:spMkLst>
        </pc:spChg>
      </pc:sldChg>
      <pc:sldChg chg="addSp modSp mod">
        <pc:chgData name="Hanneke van Tuinen" userId="ed22c550-b84f-4481-816d-c5ae7bd4721b" providerId="ADAL" clId="{B9534626-DEE0-4224-AC8A-C2497D510E3D}" dt="2021-01-21T10:55:43.186" v="1928" actId="20577"/>
        <pc:sldMkLst>
          <pc:docMk/>
          <pc:sldMk cId="1309214979" sldId="268"/>
        </pc:sldMkLst>
        <pc:spChg chg="mod">
          <ac:chgData name="Hanneke van Tuinen" userId="ed22c550-b84f-4481-816d-c5ae7bd4721b" providerId="ADAL" clId="{B9534626-DEE0-4224-AC8A-C2497D510E3D}" dt="2021-01-21T07:45:01.365" v="2" actId="20577"/>
          <ac:spMkLst>
            <pc:docMk/>
            <pc:sldMk cId="1309214979" sldId="268"/>
            <ac:spMk id="3" creationId="{6B5A54CD-4539-4E9D-B457-FC409B14476A}"/>
          </ac:spMkLst>
        </pc:spChg>
        <pc:graphicFrameChg chg="add mod modGraphic">
          <ac:chgData name="Hanneke van Tuinen" userId="ed22c550-b84f-4481-816d-c5ae7bd4721b" providerId="ADAL" clId="{B9534626-DEE0-4224-AC8A-C2497D510E3D}" dt="2021-01-21T10:55:43.186" v="1928" actId="20577"/>
          <ac:graphicFrameMkLst>
            <pc:docMk/>
            <pc:sldMk cId="1309214979" sldId="268"/>
            <ac:graphicFrameMk id="4" creationId="{D512ED64-D1A3-45A4-AFF4-1BFABB311979}"/>
          </ac:graphicFrameMkLst>
        </pc:graphicFrameChg>
      </pc:sldChg>
      <pc:sldChg chg="modSp mod">
        <pc:chgData name="Hanneke van Tuinen" userId="ed22c550-b84f-4481-816d-c5ae7bd4721b" providerId="ADAL" clId="{B9534626-DEE0-4224-AC8A-C2497D510E3D}" dt="2021-01-21T12:23:46.073" v="1947" actId="20577"/>
        <pc:sldMkLst>
          <pc:docMk/>
          <pc:sldMk cId="1668752607" sldId="275"/>
        </pc:sldMkLst>
        <pc:spChg chg="mod">
          <ac:chgData name="Hanneke van Tuinen" userId="ed22c550-b84f-4481-816d-c5ae7bd4721b" providerId="ADAL" clId="{B9534626-DEE0-4224-AC8A-C2497D510E3D}" dt="2021-01-21T12:23:46.073" v="1947" actId="20577"/>
          <ac:spMkLst>
            <pc:docMk/>
            <pc:sldMk cId="1668752607" sldId="275"/>
            <ac:spMk id="3" creationId="{8AEA4060-11BE-46C2-B757-409B3466BCDF}"/>
          </ac:spMkLst>
        </pc:spChg>
      </pc:sldChg>
      <pc:sldChg chg="addSp delSp modSp mod delAnim modAnim">
        <pc:chgData name="Hanneke van Tuinen" userId="ed22c550-b84f-4481-816d-c5ae7bd4721b" providerId="ADAL" clId="{B9534626-DEE0-4224-AC8A-C2497D510E3D}" dt="2021-01-21T10:27:58.015" v="1897" actId="1076"/>
        <pc:sldMkLst>
          <pc:docMk/>
          <pc:sldMk cId="3473414239" sldId="281"/>
        </pc:sldMkLst>
        <pc:spChg chg="add del mod">
          <ac:chgData name="Hanneke van Tuinen" userId="ed22c550-b84f-4481-816d-c5ae7bd4721b" providerId="ADAL" clId="{B9534626-DEE0-4224-AC8A-C2497D510E3D}" dt="2021-01-21T10:27:51.362" v="1894"/>
          <ac:spMkLst>
            <pc:docMk/>
            <pc:sldMk cId="3473414239" sldId="281"/>
            <ac:spMk id="5" creationId="{3DFB5A8B-D8DA-4E56-89D6-6AC4AC007CC6}"/>
          </ac:spMkLst>
        </pc:spChg>
        <pc:picChg chg="del">
          <ac:chgData name="Hanneke van Tuinen" userId="ed22c550-b84f-4481-816d-c5ae7bd4721b" providerId="ADAL" clId="{B9534626-DEE0-4224-AC8A-C2497D510E3D}" dt="2021-01-21T10:27:41.171" v="1893" actId="478"/>
          <ac:picMkLst>
            <pc:docMk/>
            <pc:sldMk cId="3473414239" sldId="281"/>
            <ac:picMk id="4" creationId="{F6AF678F-07B5-4241-A8B8-3541DDA6F296}"/>
          </ac:picMkLst>
        </pc:picChg>
        <pc:picChg chg="add mod">
          <ac:chgData name="Hanneke van Tuinen" userId="ed22c550-b84f-4481-816d-c5ae7bd4721b" providerId="ADAL" clId="{B9534626-DEE0-4224-AC8A-C2497D510E3D}" dt="2021-01-21T10:27:58.015" v="1897" actId="1076"/>
          <ac:picMkLst>
            <pc:docMk/>
            <pc:sldMk cId="3473414239" sldId="281"/>
            <ac:picMk id="6" creationId="{43A19BA2-6F3D-4E27-9A48-0E01CA331E0D}"/>
          </ac:picMkLst>
        </pc:picChg>
      </pc:sldChg>
      <pc:sldChg chg="modSp mod">
        <pc:chgData name="Hanneke van Tuinen" userId="ed22c550-b84f-4481-816d-c5ae7bd4721b" providerId="ADAL" clId="{B9534626-DEE0-4224-AC8A-C2497D510E3D}" dt="2021-01-21T07:36:57.300" v="0" actId="20577"/>
        <pc:sldMkLst>
          <pc:docMk/>
          <pc:sldMk cId="438104585" sldId="282"/>
        </pc:sldMkLst>
        <pc:spChg chg="mod">
          <ac:chgData name="Hanneke van Tuinen" userId="ed22c550-b84f-4481-816d-c5ae7bd4721b" providerId="ADAL" clId="{B9534626-DEE0-4224-AC8A-C2497D510E3D}" dt="2021-01-21T07:36:57.300" v="0" actId="20577"/>
          <ac:spMkLst>
            <pc:docMk/>
            <pc:sldMk cId="438104585" sldId="282"/>
            <ac:spMk id="3" creationId="{A4FF3614-670D-460E-A87D-AF1A9A4D7FD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28150-8A92-4C9D-AB0E-F0515FFC00B4}" type="datetimeFigureOut">
              <a:rPr lang="nl-NL" smtClean="0"/>
              <a:t>21-1-2021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A4455-013D-4952-85B5-1033830E2B58}" type="slidenum">
              <a:rPr lang="nl-NL" smtClean="0"/>
              <a:t>‹nr.›</a:t>
            </a:fld>
            <a:endParaRPr lang="nl-NL"/>
          </a:p>
        </p:txBody>
      </p:sp>
    </p:spTree>
    <p:extLst>
      <p:ext uri="{BB962C8B-B14F-4D97-AF65-F5344CB8AC3E}">
        <p14:creationId xmlns:p14="http://schemas.microsoft.com/office/powerpoint/2010/main" val="2712744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niet altijd mogelijk de oorzaak van de draaiduizeligheid in een keer te weten. Om daar achter te komen, kan het helpen om in een agenda bij te houden:</a:t>
            </a:r>
          </a:p>
          <a:p>
            <a:pPr marL="171450" indent="-171450">
              <a:buFont typeface="Arial" panose="020B0604020202020204" pitchFamily="34" charset="0"/>
              <a:buChar char="•"/>
            </a:pPr>
            <a:r>
              <a:rPr lang="nl-NL" dirty="0"/>
              <a:t>Wanneer een duizeligheidsaanval begint</a:t>
            </a:r>
          </a:p>
          <a:p>
            <a:pPr marL="171450" indent="-171450">
              <a:buFont typeface="Arial" panose="020B0604020202020204" pitchFamily="34" charset="0"/>
              <a:buChar char="•"/>
            </a:pPr>
            <a:r>
              <a:rPr lang="nl-NL" dirty="0"/>
              <a:t>Hoelang de aanval duurt</a:t>
            </a:r>
          </a:p>
          <a:p>
            <a:pPr marL="171450" indent="-171450">
              <a:buFont typeface="Arial" panose="020B0604020202020204" pitchFamily="34" charset="0"/>
              <a:buChar char="•"/>
            </a:pPr>
            <a:r>
              <a:rPr lang="nl-NL" dirty="0"/>
              <a:t>Wat de patiënt verder merkt aan zijn lichaam</a:t>
            </a:r>
          </a:p>
        </p:txBody>
      </p:sp>
      <p:sp>
        <p:nvSpPr>
          <p:cNvPr id="4" name="Tijdelijke aanduiding voor dianummer 3"/>
          <p:cNvSpPr>
            <a:spLocks noGrp="1"/>
          </p:cNvSpPr>
          <p:nvPr>
            <p:ph type="sldNum" sz="quarter" idx="5"/>
          </p:nvPr>
        </p:nvSpPr>
        <p:spPr/>
        <p:txBody>
          <a:bodyPr/>
          <a:lstStyle/>
          <a:p>
            <a:fld id="{EF6A4455-013D-4952-85B5-1033830E2B58}" type="slidenum">
              <a:rPr lang="nl-NL" smtClean="0"/>
              <a:t>8</a:t>
            </a:fld>
            <a:endParaRPr lang="nl-NL"/>
          </a:p>
        </p:txBody>
      </p:sp>
    </p:spTree>
    <p:extLst>
      <p:ext uri="{BB962C8B-B14F-4D97-AF65-F5344CB8AC3E}">
        <p14:creationId xmlns:p14="http://schemas.microsoft.com/office/powerpoint/2010/main" val="109079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74FFA5-1814-4F9F-A6A6-53305C93E5F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54A867D-AFE4-499F-89CC-1E4E583EA2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2CD1B7B-2DCB-437A-95B7-87799CD2EEF1}"/>
              </a:ext>
            </a:extLst>
          </p:cNvPr>
          <p:cNvSpPr>
            <a:spLocks noGrp="1"/>
          </p:cNvSpPr>
          <p:nvPr>
            <p:ph type="dt" sz="half" idx="10"/>
          </p:nvPr>
        </p:nvSpPr>
        <p:spPr/>
        <p:txBody>
          <a:bodyPr/>
          <a:lstStyle/>
          <a:p>
            <a:fld id="{BDFFFA7A-0D58-49A0-95D0-7AF3E63CAC9A}" type="datetimeFigureOut">
              <a:rPr lang="nl-NL" smtClean="0"/>
              <a:t>21-1-2021</a:t>
            </a:fld>
            <a:endParaRPr lang="nl-NL"/>
          </a:p>
        </p:txBody>
      </p:sp>
      <p:sp>
        <p:nvSpPr>
          <p:cNvPr id="5" name="Tijdelijke aanduiding voor voettekst 4">
            <a:extLst>
              <a:ext uri="{FF2B5EF4-FFF2-40B4-BE49-F238E27FC236}">
                <a16:creationId xmlns:a16="http://schemas.microsoft.com/office/drawing/2014/main" id="{0030E91B-9905-4935-A9D4-96A6B6CF4F2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2F1B6FE-C07B-4FF7-B3CD-1BFE5815CE93}"/>
              </a:ext>
            </a:extLst>
          </p:cNvPr>
          <p:cNvSpPr>
            <a:spLocks noGrp="1"/>
          </p:cNvSpPr>
          <p:nvPr>
            <p:ph type="sldNum" sz="quarter" idx="12"/>
          </p:nvPr>
        </p:nvSpPr>
        <p:spPr/>
        <p:txBody>
          <a:bodyPr/>
          <a:lstStyle/>
          <a:p>
            <a:fld id="{D85CC155-3ECD-4166-B220-F84CFCF7AA5F}" type="slidenum">
              <a:rPr lang="nl-NL" smtClean="0"/>
              <a:t>‹nr.›</a:t>
            </a:fld>
            <a:endParaRPr lang="nl-NL"/>
          </a:p>
        </p:txBody>
      </p:sp>
    </p:spTree>
    <p:extLst>
      <p:ext uri="{BB962C8B-B14F-4D97-AF65-F5344CB8AC3E}">
        <p14:creationId xmlns:p14="http://schemas.microsoft.com/office/powerpoint/2010/main" val="4211411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775C0-75A3-4499-9E76-5949034D1C1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D34F9C2-6E10-485D-A56F-BE3FA38E417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48F6EF6-AFD8-45F0-8DC6-1624A945E74C}"/>
              </a:ext>
            </a:extLst>
          </p:cNvPr>
          <p:cNvSpPr>
            <a:spLocks noGrp="1"/>
          </p:cNvSpPr>
          <p:nvPr>
            <p:ph type="dt" sz="half" idx="10"/>
          </p:nvPr>
        </p:nvSpPr>
        <p:spPr/>
        <p:txBody>
          <a:bodyPr/>
          <a:lstStyle/>
          <a:p>
            <a:fld id="{BDFFFA7A-0D58-49A0-95D0-7AF3E63CAC9A}" type="datetimeFigureOut">
              <a:rPr lang="nl-NL" smtClean="0"/>
              <a:t>21-1-2021</a:t>
            </a:fld>
            <a:endParaRPr lang="nl-NL"/>
          </a:p>
        </p:txBody>
      </p:sp>
      <p:sp>
        <p:nvSpPr>
          <p:cNvPr id="5" name="Tijdelijke aanduiding voor voettekst 4">
            <a:extLst>
              <a:ext uri="{FF2B5EF4-FFF2-40B4-BE49-F238E27FC236}">
                <a16:creationId xmlns:a16="http://schemas.microsoft.com/office/drawing/2014/main" id="{519BCAE2-AA63-4527-AF9B-46B9056433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D6B85A-849C-4999-837A-1428A4777B8F}"/>
              </a:ext>
            </a:extLst>
          </p:cNvPr>
          <p:cNvSpPr>
            <a:spLocks noGrp="1"/>
          </p:cNvSpPr>
          <p:nvPr>
            <p:ph type="sldNum" sz="quarter" idx="12"/>
          </p:nvPr>
        </p:nvSpPr>
        <p:spPr/>
        <p:txBody>
          <a:bodyPr/>
          <a:lstStyle/>
          <a:p>
            <a:fld id="{D85CC155-3ECD-4166-B220-F84CFCF7AA5F}" type="slidenum">
              <a:rPr lang="nl-NL" smtClean="0"/>
              <a:t>‹nr.›</a:t>
            </a:fld>
            <a:endParaRPr lang="nl-NL"/>
          </a:p>
        </p:txBody>
      </p:sp>
    </p:spTree>
    <p:extLst>
      <p:ext uri="{BB962C8B-B14F-4D97-AF65-F5344CB8AC3E}">
        <p14:creationId xmlns:p14="http://schemas.microsoft.com/office/powerpoint/2010/main" val="2016716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AB81AD7-D3D0-4A09-8ACF-93E5CB000EB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687DB6A-FBFA-4ADE-B98D-F288D854B01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F1368CE-F97F-41CD-B92C-89556DC69989}"/>
              </a:ext>
            </a:extLst>
          </p:cNvPr>
          <p:cNvSpPr>
            <a:spLocks noGrp="1"/>
          </p:cNvSpPr>
          <p:nvPr>
            <p:ph type="dt" sz="half" idx="10"/>
          </p:nvPr>
        </p:nvSpPr>
        <p:spPr/>
        <p:txBody>
          <a:bodyPr/>
          <a:lstStyle/>
          <a:p>
            <a:fld id="{BDFFFA7A-0D58-49A0-95D0-7AF3E63CAC9A}" type="datetimeFigureOut">
              <a:rPr lang="nl-NL" smtClean="0"/>
              <a:t>21-1-2021</a:t>
            </a:fld>
            <a:endParaRPr lang="nl-NL"/>
          </a:p>
        </p:txBody>
      </p:sp>
      <p:sp>
        <p:nvSpPr>
          <p:cNvPr id="5" name="Tijdelijke aanduiding voor voettekst 4">
            <a:extLst>
              <a:ext uri="{FF2B5EF4-FFF2-40B4-BE49-F238E27FC236}">
                <a16:creationId xmlns:a16="http://schemas.microsoft.com/office/drawing/2014/main" id="{C4A42A5C-1668-40B6-BA9E-7A9AB27412F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EDF763B-6DC6-4798-AABD-380D08ECB334}"/>
              </a:ext>
            </a:extLst>
          </p:cNvPr>
          <p:cNvSpPr>
            <a:spLocks noGrp="1"/>
          </p:cNvSpPr>
          <p:nvPr>
            <p:ph type="sldNum" sz="quarter" idx="12"/>
          </p:nvPr>
        </p:nvSpPr>
        <p:spPr/>
        <p:txBody>
          <a:bodyPr/>
          <a:lstStyle/>
          <a:p>
            <a:fld id="{D85CC155-3ECD-4166-B220-F84CFCF7AA5F}" type="slidenum">
              <a:rPr lang="nl-NL" smtClean="0"/>
              <a:t>‹nr.›</a:t>
            </a:fld>
            <a:endParaRPr lang="nl-NL"/>
          </a:p>
        </p:txBody>
      </p:sp>
    </p:spTree>
    <p:extLst>
      <p:ext uri="{BB962C8B-B14F-4D97-AF65-F5344CB8AC3E}">
        <p14:creationId xmlns:p14="http://schemas.microsoft.com/office/powerpoint/2010/main" val="381200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182B2-90BE-441A-B8E7-ECDF251E906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CE3263F-AD04-4289-A956-36B8AEDEC4F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BC4B0B0-CAE0-4F86-8F77-5418FA360293}"/>
              </a:ext>
            </a:extLst>
          </p:cNvPr>
          <p:cNvSpPr>
            <a:spLocks noGrp="1"/>
          </p:cNvSpPr>
          <p:nvPr>
            <p:ph type="dt" sz="half" idx="10"/>
          </p:nvPr>
        </p:nvSpPr>
        <p:spPr/>
        <p:txBody>
          <a:bodyPr/>
          <a:lstStyle/>
          <a:p>
            <a:fld id="{BDFFFA7A-0D58-49A0-95D0-7AF3E63CAC9A}" type="datetimeFigureOut">
              <a:rPr lang="nl-NL" smtClean="0"/>
              <a:t>21-1-2021</a:t>
            </a:fld>
            <a:endParaRPr lang="nl-NL"/>
          </a:p>
        </p:txBody>
      </p:sp>
      <p:sp>
        <p:nvSpPr>
          <p:cNvPr id="5" name="Tijdelijke aanduiding voor voettekst 4">
            <a:extLst>
              <a:ext uri="{FF2B5EF4-FFF2-40B4-BE49-F238E27FC236}">
                <a16:creationId xmlns:a16="http://schemas.microsoft.com/office/drawing/2014/main" id="{681F08FF-E3BD-466A-A4DC-8B3AAB48EF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75009A-9662-49FF-B225-829B1E6487D4}"/>
              </a:ext>
            </a:extLst>
          </p:cNvPr>
          <p:cNvSpPr>
            <a:spLocks noGrp="1"/>
          </p:cNvSpPr>
          <p:nvPr>
            <p:ph type="sldNum" sz="quarter" idx="12"/>
          </p:nvPr>
        </p:nvSpPr>
        <p:spPr/>
        <p:txBody>
          <a:bodyPr/>
          <a:lstStyle/>
          <a:p>
            <a:fld id="{D85CC155-3ECD-4166-B220-F84CFCF7AA5F}" type="slidenum">
              <a:rPr lang="nl-NL" smtClean="0"/>
              <a:t>‹nr.›</a:t>
            </a:fld>
            <a:endParaRPr lang="nl-NL"/>
          </a:p>
        </p:txBody>
      </p:sp>
    </p:spTree>
    <p:extLst>
      <p:ext uri="{BB962C8B-B14F-4D97-AF65-F5344CB8AC3E}">
        <p14:creationId xmlns:p14="http://schemas.microsoft.com/office/powerpoint/2010/main" val="124084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C7D4B-46FD-4BB2-9F16-B800E067940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14C865A-AC48-4EF3-977E-C0D3E52D23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FEC2698-86D3-491F-A5F5-3894F3F961E4}"/>
              </a:ext>
            </a:extLst>
          </p:cNvPr>
          <p:cNvSpPr>
            <a:spLocks noGrp="1"/>
          </p:cNvSpPr>
          <p:nvPr>
            <p:ph type="dt" sz="half" idx="10"/>
          </p:nvPr>
        </p:nvSpPr>
        <p:spPr/>
        <p:txBody>
          <a:bodyPr/>
          <a:lstStyle/>
          <a:p>
            <a:fld id="{BDFFFA7A-0D58-49A0-95D0-7AF3E63CAC9A}" type="datetimeFigureOut">
              <a:rPr lang="nl-NL" smtClean="0"/>
              <a:t>21-1-2021</a:t>
            </a:fld>
            <a:endParaRPr lang="nl-NL"/>
          </a:p>
        </p:txBody>
      </p:sp>
      <p:sp>
        <p:nvSpPr>
          <p:cNvPr id="5" name="Tijdelijke aanduiding voor voettekst 4">
            <a:extLst>
              <a:ext uri="{FF2B5EF4-FFF2-40B4-BE49-F238E27FC236}">
                <a16:creationId xmlns:a16="http://schemas.microsoft.com/office/drawing/2014/main" id="{AC2182F7-CC41-4FCC-BED6-A0CCDF19796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731D03-404D-49C6-9148-45EDA2F9DB83}"/>
              </a:ext>
            </a:extLst>
          </p:cNvPr>
          <p:cNvSpPr>
            <a:spLocks noGrp="1"/>
          </p:cNvSpPr>
          <p:nvPr>
            <p:ph type="sldNum" sz="quarter" idx="12"/>
          </p:nvPr>
        </p:nvSpPr>
        <p:spPr/>
        <p:txBody>
          <a:bodyPr/>
          <a:lstStyle/>
          <a:p>
            <a:fld id="{D85CC155-3ECD-4166-B220-F84CFCF7AA5F}" type="slidenum">
              <a:rPr lang="nl-NL" smtClean="0"/>
              <a:t>‹nr.›</a:t>
            </a:fld>
            <a:endParaRPr lang="nl-NL"/>
          </a:p>
        </p:txBody>
      </p:sp>
    </p:spTree>
    <p:extLst>
      <p:ext uri="{BB962C8B-B14F-4D97-AF65-F5344CB8AC3E}">
        <p14:creationId xmlns:p14="http://schemas.microsoft.com/office/powerpoint/2010/main" val="424026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765AB-5273-4FE7-A874-7FCFB45118D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FC6B54E-082B-44E0-813D-611CA1F447E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C6026A7-B583-456C-8115-E065F2FB7AC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1AF8113-D67C-4325-B12A-8D25CDCFCBEA}"/>
              </a:ext>
            </a:extLst>
          </p:cNvPr>
          <p:cNvSpPr>
            <a:spLocks noGrp="1"/>
          </p:cNvSpPr>
          <p:nvPr>
            <p:ph type="dt" sz="half" idx="10"/>
          </p:nvPr>
        </p:nvSpPr>
        <p:spPr/>
        <p:txBody>
          <a:bodyPr/>
          <a:lstStyle/>
          <a:p>
            <a:fld id="{BDFFFA7A-0D58-49A0-95D0-7AF3E63CAC9A}" type="datetimeFigureOut">
              <a:rPr lang="nl-NL" smtClean="0"/>
              <a:t>21-1-2021</a:t>
            </a:fld>
            <a:endParaRPr lang="nl-NL"/>
          </a:p>
        </p:txBody>
      </p:sp>
      <p:sp>
        <p:nvSpPr>
          <p:cNvPr id="6" name="Tijdelijke aanduiding voor voettekst 5">
            <a:extLst>
              <a:ext uri="{FF2B5EF4-FFF2-40B4-BE49-F238E27FC236}">
                <a16:creationId xmlns:a16="http://schemas.microsoft.com/office/drawing/2014/main" id="{011522AE-F86E-4DEA-8554-3EC4BA9ABE1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5AB0A8A-AEF4-45DD-8F49-9F3D8376D344}"/>
              </a:ext>
            </a:extLst>
          </p:cNvPr>
          <p:cNvSpPr>
            <a:spLocks noGrp="1"/>
          </p:cNvSpPr>
          <p:nvPr>
            <p:ph type="sldNum" sz="quarter" idx="12"/>
          </p:nvPr>
        </p:nvSpPr>
        <p:spPr/>
        <p:txBody>
          <a:bodyPr/>
          <a:lstStyle/>
          <a:p>
            <a:fld id="{D85CC155-3ECD-4166-B220-F84CFCF7AA5F}" type="slidenum">
              <a:rPr lang="nl-NL" smtClean="0"/>
              <a:t>‹nr.›</a:t>
            </a:fld>
            <a:endParaRPr lang="nl-NL"/>
          </a:p>
        </p:txBody>
      </p:sp>
    </p:spTree>
    <p:extLst>
      <p:ext uri="{BB962C8B-B14F-4D97-AF65-F5344CB8AC3E}">
        <p14:creationId xmlns:p14="http://schemas.microsoft.com/office/powerpoint/2010/main" val="5015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52C61-A192-4AC0-92CB-78A01E3B8E9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021FE08-56A0-495C-B6FA-225D86F3AD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5E7726F-A0A1-406B-86A5-903A5C7D3E9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B36DBD4-4E0A-4AA3-A0A5-9D86F6D75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BB9074A-1122-4119-871B-04D3BFC4D07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DC4E97E-D6FF-4D94-A520-66B784477583}"/>
              </a:ext>
            </a:extLst>
          </p:cNvPr>
          <p:cNvSpPr>
            <a:spLocks noGrp="1"/>
          </p:cNvSpPr>
          <p:nvPr>
            <p:ph type="dt" sz="half" idx="10"/>
          </p:nvPr>
        </p:nvSpPr>
        <p:spPr/>
        <p:txBody>
          <a:bodyPr/>
          <a:lstStyle/>
          <a:p>
            <a:fld id="{BDFFFA7A-0D58-49A0-95D0-7AF3E63CAC9A}" type="datetimeFigureOut">
              <a:rPr lang="nl-NL" smtClean="0"/>
              <a:t>21-1-2021</a:t>
            </a:fld>
            <a:endParaRPr lang="nl-NL"/>
          </a:p>
        </p:txBody>
      </p:sp>
      <p:sp>
        <p:nvSpPr>
          <p:cNvPr id="8" name="Tijdelijke aanduiding voor voettekst 7">
            <a:extLst>
              <a:ext uri="{FF2B5EF4-FFF2-40B4-BE49-F238E27FC236}">
                <a16:creationId xmlns:a16="http://schemas.microsoft.com/office/drawing/2014/main" id="{61A4C523-0C8A-4E0F-9091-26657EF0EE1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0A1FB5B-6C49-4AA7-8DD7-69CD3CA8F2C2}"/>
              </a:ext>
            </a:extLst>
          </p:cNvPr>
          <p:cNvSpPr>
            <a:spLocks noGrp="1"/>
          </p:cNvSpPr>
          <p:nvPr>
            <p:ph type="sldNum" sz="quarter" idx="12"/>
          </p:nvPr>
        </p:nvSpPr>
        <p:spPr/>
        <p:txBody>
          <a:bodyPr/>
          <a:lstStyle/>
          <a:p>
            <a:fld id="{D85CC155-3ECD-4166-B220-F84CFCF7AA5F}" type="slidenum">
              <a:rPr lang="nl-NL" smtClean="0"/>
              <a:t>‹nr.›</a:t>
            </a:fld>
            <a:endParaRPr lang="nl-NL"/>
          </a:p>
        </p:txBody>
      </p:sp>
    </p:spTree>
    <p:extLst>
      <p:ext uri="{BB962C8B-B14F-4D97-AF65-F5344CB8AC3E}">
        <p14:creationId xmlns:p14="http://schemas.microsoft.com/office/powerpoint/2010/main" val="403206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80CEF-0E49-4B42-B82C-C7EF3E5593A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7BBBD76-663F-4B72-9635-E689BC8B096E}"/>
              </a:ext>
            </a:extLst>
          </p:cNvPr>
          <p:cNvSpPr>
            <a:spLocks noGrp="1"/>
          </p:cNvSpPr>
          <p:nvPr>
            <p:ph type="dt" sz="half" idx="10"/>
          </p:nvPr>
        </p:nvSpPr>
        <p:spPr/>
        <p:txBody>
          <a:bodyPr/>
          <a:lstStyle/>
          <a:p>
            <a:fld id="{BDFFFA7A-0D58-49A0-95D0-7AF3E63CAC9A}" type="datetimeFigureOut">
              <a:rPr lang="nl-NL" smtClean="0"/>
              <a:t>21-1-2021</a:t>
            </a:fld>
            <a:endParaRPr lang="nl-NL"/>
          </a:p>
        </p:txBody>
      </p:sp>
      <p:sp>
        <p:nvSpPr>
          <p:cNvPr id="4" name="Tijdelijke aanduiding voor voettekst 3">
            <a:extLst>
              <a:ext uri="{FF2B5EF4-FFF2-40B4-BE49-F238E27FC236}">
                <a16:creationId xmlns:a16="http://schemas.microsoft.com/office/drawing/2014/main" id="{8712E8B7-0AD9-431D-9A05-9D4FC044C9C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2EED199-48C7-4C67-A577-C02E9265D63F}"/>
              </a:ext>
            </a:extLst>
          </p:cNvPr>
          <p:cNvSpPr>
            <a:spLocks noGrp="1"/>
          </p:cNvSpPr>
          <p:nvPr>
            <p:ph type="sldNum" sz="quarter" idx="12"/>
          </p:nvPr>
        </p:nvSpPr>
        <p:spPr/>
        <p:txBody>
          <a:bodyPr/>
          <a:lstStyle/>
          <a:p>
            <a:fld id="{D85CC155-3ECD-4166-B220-F84CFCF7AA5F}" type="slidenum">
              <a:rPr lang="nl-NL" smtClean="0"/>
              <a:t>‹nr.›</a:t>
            </a:fld>
            <a:endParaRPr lang="nl-NL"/>
          </a:p>
        </p:txBody>
      </p:sp>
    </p:spTree>
    <p:extLst>
      <p:ext uri="{BB962C8B-B14F-4D97-AF65-F5344CB8AC3E}">
        <p14:creationId xmlns:p14="http://schemas.microsoft.com/office/powerpoint/2010/main" val="354850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88CA59F-0F96-4756-9CBF-D15F94FA4ED7}"/>
              </a:ext>
            </a:extLst>
          </p:cNvPr>
          <p:cNvSpPr>
            <a:spLocks noGrp="1"/>
          </p:cNvSpPr>
          <p:nvPr>
            <p:ph type="dt" sz="half" idx="10"/>
          </p:nvPr>
        </p:nvSpPr>
        <p:spPr/>
        <p:txBody>
          <a:bodyPr/>
          <a:lstStyle/>
          <a:p>
            <a:fld id="{BDFFFA7A-0D58-49A0-95D0-7AF3E63CAC9A}" type="datetimeFigureOut">
              <a:rPr lang="nl-NL" smtClean="0"/>
              <a:t>21-1-2021</a:t>
            </a:fld>
            <a:endParaRPr lang="nl-NL"/>
          </a:p>
        </p:txBody>
      </p:sp>
      <p:sp>
        <p:nvSpPr>
          <p:cNvPr id="3" name="Tijdelijke aanduiding voor voettekst 2">
            <a:extLst>
              <a:ext uri="{FF2B5EF4-FFF2-40B4-BE49-F238E27FC236}">
                <a16:creationId xmlns:a16="http://schemas.microsoft.com/office/drawing/2014/main" id="{2A305CDC-D3E5-4B53-80C6-86D30F970A3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CB9ACD0-87AC-44DC-B9C4-44FE6A13822A}"/>
              </a:ext>
            </a:extLst>
          </p:cNvPr>
          <p:cNvSpPr>
            <a:spLocks noGrp="1"/>
          </p:cNvSpPr>
          <p:nvPr>
            <p:ph type="sldNum" sz="quarter" idx="12"/>
          </p:nvPr>
        </p:nvSpPr>
        <p:spPr/>
        <p:txBody>
          <a:bodyPr/>
          <a:lstStyle/>
          <a:p>
            <a:fld id="{D85CC155-3ECD-4166-B220-F84CFCF7AA5F}" type="slidenum">
              <a:rPr lang="nl-NL" smtClean="0"/>
              <a:t>‹nr.›</a:t>
            </a:fld>
            <a:endParaRPr lang="nl-NL"/>
          </a:p>
        </p:txBody>
      </p:sp>
    </p:spTree>
    <p:extLst>
      <p:ext uri="{BB962C8B-B14F-4D97-AF65-F5344CB8AC3E}">
        <p14:creationId xmlns:p14="http://schemas.microsoft.com/office/powerpoint/2010/main" val="296509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3B06AB-3FB2-4599-8B6B-B7AA6FF50B6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4AABE4C-73AC-4829-B94E-8490F7CEA0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C0A169A-0BF9-4C95-A795-A6AC769F5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DA96F48-9826-4689-8D7E-0967747B5405}"/>
              </a:ext>
            </a:extLst>
          </p:cNvPr>
          <p:cNvSpPr>
            <a:spLocks noGrp="1"/>
          </p:cNvSpPr>
          <p:nvPr>
            <p:ph type="dt" sz="half" idx="10"/>
          </p:nvPr>
        </p:nvSpPr>
        <p:spPr/>
        <p:txBody>
          <a:bodyPr/>
          <a:lstStyle/>
          <a:p>
            <a:fld id="{BDFFFA7A-0D58-49A0-95D0-7AF3E63CAC9A}" type="datetimeFigureOut">
              <a:rPr lang="nl-NL" smtClean="0"/>
              <a:t>21-1-2021</a:t>
            </a:fld>
            <a:endParaRPr lang="nl-NL"/>
          </a:p>
        </p:txBody>
      </p:sp>
      <p:sp>
        <p:nvSpPr>
          <p:cNvPr id="6" name="Tijdelijke aanduiding voor voettekst 5">
            <a:extLst>
              <a:ext uri="{FF2B5EF4-FFF2-40B4-BE49-F238E27FC236}">
                <a16:creationId xmlns:a16="http://schemas.microsoft.com/office/drawing/2014/main" id="{DF02C956-05E9-451D-9377-73256DC922B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007E5A8-7536-4689-BD9D-8B8A298DE2F8}"/>
              </a:ext>
            </a:extLst>
          </p:cNvPr>
          <p:cNvSpPr>
            <a:spLocks noGrp="1"/>
          </p:cNvSpPr>
          <p:nvPr>
            <p:ph type="sldNum" sz="quarter" idx="12"/>
          </p:nvPr>
        </p:nvSpPr>
        <p:spPr/>
        <p:txBody>
          <a:bodyPr/>
          <a:lstStyle/>
          <a:p>
            <a:fld id="{D85CC155-3ECD-4166-B220-F84CFCF7AA5F}" type="slidenum">
              <a:rPr lang="nl-NL" smtClean="0"/>
              <a:t>‹nr.›</a:t>
            </a:fld>
            <a:endParaRPr lang="nl-NL"/>
          </a:p>
        </p:txBody>
      </p:sp>
    </p:spTree>
    <p:extLst>
      <p:ext uri="{BB962C8B-B14F-4D97-AF65-F5344CB8AC3E}">
        <p14:creationId xmlns:p14="http://schemas.microsoft.com/office/powerpoint/2010/main" val="202389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513FB-127A-47FA-B03E-25AD118DF3B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866ACB3-DD58-4DCC-B358-F8A862B72A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7ACF491-A156-4058-9759-7D94D506A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26C69C3-0612-4B36-8423-120F6699D8E8}"/>
              </a:ext>
            </a:extLst>
          </p:cNvPr>
          <p:cNvSpPr>
            <a:spLocks noGrp="1"/>
          </p:cNvSpPr>
          <p:nvPr>
            <p:ph type="dt" sz="half" idx="10"/>
          </p:nvPr>
        </p:nvSpPr>
        <p:spPr/>
        <p:txBody>
          <a:bodyPr/>
          <a:lstStyle/>
          <a:p>
            <a:fld id="{BDFFFA7A-0D58-49A0-95D0-7AF3E63CAC9A}" type="datetimeFigureOut">
              <a:rPr lang="nl-NL" smtClean="0"/>
              <a:t>21-1-2021</a:t>
            </a:fld>
            <a:endParaRPr lang="nl-NL"/>
          </a:p>
        </p:txBody>
      </p:sp>
      <p:sp>
        <p:nvSpPr>
          <p:cNvPr id="6" name="Tijdelijke aanduiding voor voettekst 5">
            <a:extLst>
              <a:ext uri="{FF2B5EF4-FFF2-40B4-BE49-F238E27FC236}">
                <a16:creationId xmlns:a16="http://schemas.microsoft.com/office/drawing/2014/main" id="{EB41BEF2-D8AF-4444-957E-888D7B0E741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D6D5AC5-B782-44DD-9CAC-D407FDA23565}"/>
              </a:ext>
            </a:extLst>
          </p:cNvPr>
          <p:cNvSpPr>
            <a:spLocks noGrp="1"/>
          </p:cNvSpPr>
          <p:nvPr>
            <p:ph type="sldNum" sz="quarter" idx="12"/>
          </p:nvPr>
        </p:nvSpPr>
        <p:spPr/>
        <p:txBody>
          <a:bodyPr/>
          <a:lstStyle/>
          <a:p>
            <a:fld id="{D85CC155-3ECD-4166-B220-F84CFCF7AA5F}" type="slidenum">
              <a:rPr lang="nl-NL" smtClean="0"/>
              <a:t>‹nr.›</a:t>
            </a:fld>
            <a:endParaRPr lang="nl-NL"/>
          </a:p>
        </p:txBody>
      </p:sp>
    </p:spTree>
    <p:extLst>
      <p:ext uri="{BB962C8B-B14F-4D97-AF65-F5344CB8AC3E}">
        <p14:creationId xmlns:p14="http://schemas.microsoft.com/office/powerpoint/2010/main" val="2685877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92A7ADC-0979-43CB-BB01-1FF292681C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ECC6154-BBA0-4FDE-9BC2-308B3CA739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F97220B-2FD8-4B06-B1AA-423E96E95F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FFA7A-0D58-49A0-95D0-7AF3E63CAC9A}" type="datetimeFigureOut">
              <a:rPr lang="nl-NL" smtClean="0"/>
              <a:t>21-1-2021</a:t>
            </a:fld>
            <a:endParaRPr lang="nl-NL"/>
          </a:p>
        </p:txBody>
      </p:sp>
      <p:sp>
        <p:nvSpPr>
          <p:cNvPr id="5" name="Tijdelijke aanduiding voor voettekst 4">
            <a:extLst>
              <a:ext uri="{FF2B5EF4-FFF2-40B4-BE49-F238E27FC236}">
                <a16:creationId xmlns:a16="http://schemas.microsoft.com/office/drawing/2014/main" id="{3BA22203-AF31-467E-9892-E35D38A9FE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3E76A8A-2610-4411-B38A-67E37819E3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CC155-3ECD-4166-B220-F84CFCF7AA5F}" type="slidenum">
              <a:rPr lang="nl-NL" smtClean="0"/>
              <a:t>‹nr.›</a:t>
            </a:fld>
            <a:endParaRPr lang="nl-NL"/>
          </a:p>
        </p:txBody>
      </p:sp>
    </p:spTree>
    <p:extLst>
      <p:ext uri="{BB962C8B-B14F-4D97-AF65-F5344CB8AC3E}">
        <p14:creationId xmlns:p14="http://schemas.microsoft.com/office/powerpoint/2010/main" val="4291979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tichtinghoormij.n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H3X4O51YDNo?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hyperlink" Target="https://www.catharinaziekenhuis.nl/files/Patient/Patientenfolders/_ScreensPages/Behandelingen/KNO-038-Duizeligheid.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703C88E1-ACCF-45A5-9E4F-25A1CB5D1606}"/>
              </a:ext>
            </a:extLst>
          </p:cNvPr>
          <p:cNvSpPr>
            <a:spLocks noGrp="1"/>
          </p:cNvSpPr>
          <p:nvPr>
            <p:ph type="ctrTitle"/>
          </p:nvPr>
        </p:nvSpPr>
        <p:spPr>
          <a:xfrm>
            <a:off x="1184744" y="5198168"/>
            <a:ext cx="9859618" cy="642797"/>
          </a:xfrm>
        </p:spPr>
        <p:txBody>
          <a:bodyPr>
            <a:normAutofit/>
          </a:bodyPr>
          <a:lstStyle/>
          <a:p>
            <a:r>
              <a:rPr lang="nl-NL" sz="4000" b="1" dirty="0">
                <a:solidFill>
                  <a:srgbClr val="0070C0"/>
                </a:solidFill>
                <a:latin typeface="+mn-lt"/>
              </a:rPr>
              <a:t>Pathologie van het binnenoor</a:t>
            </a:r>
          </a:p>
        </p:txBody>
      </p:sp>
      <p:sp>
        <p:nvSpPr>
          <p:cNvPr id="3" name="Ondertitel 2">
            <a:extLst>
              <a:ext uri="{FF2B5EF4-FFF2-40B4-BE49-F238E27FC236}">
                <a16:creationId xmlns:a16="http://schemas.microsoft.com/office/drawing/2014/main" id="{31117A95-8054-45C3-A330-DB900AD56A96}"/>
              </a:ext>
            </a:extLst>
          </p:cNvPr>
          <p:cNvSpPr>
            <a:spLocks noGrp="1"/>
          </p:cNvSpPr>
          <p:nvPr>
            <p:ph type="subTitle" idx="1"/>
          </p:nvPr>
        </p:nvSpPr>
        <p:spPr>
          <a:xfrm>
            <a:off x="2180220" y="5919130"/>
            <a:ext cx="7831559" cy="410689"/>
          </a:xfrm>
        </p:spPr>
        <p:txBody>
          <a:bodyPr>
            <a:normAutofit/>
          </a:bodyPr>
          <a:lstStyle/>
          <a:p>
            <a:r>
              <a:rPr lang="nl-NL" sz="2000" dirty="0">
                <a:solidFill>
                  <a:srgbClr val="FF0000"/>
                </a:solidFill>
              </a:rPr>
              <a:t>DUIZELIGHEID  MK 6-1-2021</a:t>
            </a:r>
          </a:p>
        </p:txBody>
      </p:sp>
      <p:sp>
        <p:nvSpPr>
          <p:cNvPr id="13" name="Freeform: Shape 12">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a:extLst>
              <a:ext uri="{FF2B5EF4-FFF2-40B4-BE49-F238E27FC236}">
                <a16:creationId xmlns:a16="http://schemas.microsoft.com/office/drawing/2014/main" id="{B8D5B9A8-23CC-425D-9FF7-AC77C9BB4F5D}"/>
              </a:ext>
            </a:extLst>
          </p:cNvPr>
          <p:cNvPicPr>
            <a:picLocks noChangeAspect="1"/>
          </p:cNvPicPr>
          <p:nvPr/>
        </p:nvPicPr>
        <p:blipFill rotWithShape="1">
          <a:blip r:embed="rId2"/>
          <a:srcRect t="9313" b="21681"/>
          <a:stretch/>
        </p:blipFill>
        <p:spPr>
          <a:xfrm>
            <a:off x="2079812" y="805516"/>
            <a:ext cx="8032376" cy="4074026"/>
          </a:xfrm>
          <a:prstGeom prst="rect">
            <a:avLst/>
          </a:prstGeom>
        </p:spPr>
      </p:pic>
    </p:spTree>
    <p:extLst>
      <p:ext uri="{BB962C8B-B14F-4D97-AF65-F5344CB8AC3E}">
        <p14:creationId xmlns:p14="http://schemas.microsoft.com/office/powerpoint/2010/main" val="1724234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7EA088-6C32-4040-9195-D7CC8A40915C}"/>
              </a:ext>
            </a:extLst>
          </p:cNvPr>
          <p:cNvSpPr>
            <a:spLocks noGrp="1"/>
          </p:cNvSpPr>
          <p:nvPr>
            <p:ph type="title"/>
          </p:nvPr>
        </p:nvSpPr>
        <p:spPr>
          <a:xfrm>
            <a:off x="686834" y="591344"/>
            <a:ext cx="3200400" cy="5585619"/>
          </a:xfrm>
        </p:spPr>
        <p:txBody>
          <a:bodyPr>
            <a:normAutofit/>
          </a:bodyPr>
          <a:lstStyle/>
          <a:p>
            <a:r>
              <a:rPr lang="nl-NL" sz="3100" b="1">
                <a:solidFill>
                  <a:srgbClr val="FFFFFF"/>
                </a:solidFill>
                <a:latin typeface="+mn-lt"/>
              </a:rPr>
              <a:t>Draaiduizeligheid en duur</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6B5A54CD-4539-4E9D-B457-FC409B14476A}"/>
              </a:ext>
            </a:extLst>
          </p:cNvPr>
          <p:cNvSpPr>
            <a:spLocks noGrp="1"/>
          </p:cNvSpPr>
          <p:nvPr>
            <p:ph idx="1"/>
          </p:nvPr>
        </p:nvSpPr>
        <p:spPr>
          <a:xfrm>
            <a:off x="4447308" y="1299058"/>
            <a:ext cx="6906491" cy="5585619"/>
          </a:xfrm>
        </p:spPr>
        <p:txBody>
          <a:bodyPr anchor="ctr">
            <a:normAutofit/>
          </a:bodyPr>
          <a:lstStyle/>
          <a:p>
            <a:pPr marL="0" indent="0">
              <a:buNone/>
            </a:pPr>
            <a:r>
              <a:rPr lang="nl-NL" sz="1800" b="1" dirty="0"/>
              <a:t>BPPD: </a:t>
            </a:r>
            <a:r>
              <a:rPr lang="nl-NL" sz="1800" dirty="0"/>
              <a:t>komt de draaiduizeligheid als u uw hoofd plotseling omdraait of achterom kijkt. Het duurt hooguit enkele seconden tot minuten? Oorzaak onbekend in elk een stoornis in het evenwichtsorgaan.  Klachten duren meestal niet langer dan aantal dagen tot een maand.</a:t>
            </a:r>
          </a:p>
          <a:p>
            <a:pPr marL="0" indent="0">
              <a:buNone/>
            </a:pPr>
            <a:r>
              <a:rPr lang="nl-NL" sz="1800" b="1" dirty="0"/>
              <a:t>Neuritis vestibularis </a:t>
            </a:r>
            <a:r>
              <a:rPr lang="nl-NL" sz="1800" dirty="0"/>
              <a:t>(ontsteking evenwichtsorgaan) </a:t>
            </a:r>
            <a:r>
              <a:rPr lang="nl-NL" sz="1800" b="1" dirty="0"/>
              <a:t>: </a:t>
            </a:r>
            <a:r>
              <a:rPr lang="nl-NL" sz="1800" dirty="0"/>
              <a:t>voortdurend aanwezig gedurende enkele dagen, met bleekheid, misselijkheid en overgeven? U kunt tijdens een aanval niet veel anders dan met gesloten ogen in bed liggen.</a:t>
            </a:r>
          </a:p>
          <a:p>
            <a:pPr marL="0" indent="0">
              <a:buNone/>
            </a:pPr>
            <a:r>
              <a:rPr lang="nl-NL" sz="1800" b="1" dirty="0"/>
              <a:t>Ziekte van Ménière: </a:t>
            </a:r>
            <a:r>
              <a:rPr lang="nl-NL" sz="1800" b="1" u="sng" dirty="0"/>
              <a:t>heftige draaiduizeligheid </a:t>
            </a:r>
            <a:r>
              <a:rPr lang="nl-NL" sz="1800" dirty="0"/>
              <a:t>die 20 minuten tot 12 uur duren? Tijdens de aanval kunt u </a:t>
            </a:r>
            <a:r>
              <a:rPr lang="nl-NL" sz="1800" b="1" u="sng" dirty="0"/>
              <a:t>minder horen</a:t>
            </a:r>
            <a:r>
              <a:rPr lang="nl-NL" sz="1800" u="sng" dirty="0"/>
              <a:t> </a:t>
            </a:r>
            <a:r>
              <a:rPr lang="nl-NL" sz="1800" dirty="0"/>
              <a:t>en last hebben van </a:t>
            </a:r>
            <a:r>
              <a:rPr lang="nl-NL" sz="1800" b="1" u="sng" dirty="0"/>
              <a:t>oorsuizen</a:t>
            </a:r>
            <a:r>
              <a:rPr lang="nl-NL" sz="1800" dirty="0"/>
              <a:t>  (tinnitus) of een vol gevoel in de oren. U kunt hierbij ook misselijk worden en overgeven. Oorzaak onbekend. Medicatie tegen duizeligheid werk …..juist niet. Gehooronderzoek is nodig.</a:t>
            </a:r>
          </a:p>
          <a:p>
            <a:pPr marL="0" indent="0">
              <a:buNone/>
            </a:pPr>
            <a:endParaRPr lang="nl-NL" sz="1800" dirty="0"/>
          </a:p>
          <a:p>
            <a:pPr marL="0" indent="0">
              <a:buNone/>
            </a:pPr>
            <a:r>
              <a:rPr lang="nl-NL" sz="1800" dirty="0"/>
              <a:t>Heeft u migraine en aanvallen van draaiduizeligheid vóór, tijdens of na een </a:t>
            </a:r>
            <a:r>
              <a:rPr lang="nl-NL" sz="1800" dirty="0" err="1"/>
              <a:t>migraine-aanval</a:t>
            </a:r>
            <a:r>
              <a:rPr lang="nl-NL" sz="1800" dirty="0"/>
              <a:t> (soms ook zonder migraine-hoofdpijn)? Deze duren meestal enkele uren tot 3 dagen. U kunt hierbij ook misselijk zijn. Dit kan passen bij </a:t>
            </a:r>
            <a:r>
              <a:rPr lang="nl-NL" sz="1800" b="1" dirty="0"/>
              <a:t>evenwichts-migraine (vestibulaire migraine).</a:t>
            </a:r>
          </a:p>
          <a:p>
            <a:pPr marL="0" indent="0">
              <a:buNone/>
            </a:pPr>
            <a:endParaRPr lang="nl-NL" sz="1800" dirty="0"/>
          </a:p>
          <a:p>
            <a:pPr marL="0" indent="0">
              <a:buNone/>
            </a:pPr>
            <a:endParaRPr lang="nl-NL" sz="1800" dirty="0"/>
          </a:p>
          <a:p>
            <a:pPr marL="0" indent="0">
              <a:buNone/>
            </a:pPr>
            <a:endParaRPr lang="nl-NL" sz="1800" dirty="0"/>
          </a:p>
        </p:txBody>
      </p:sp>
      <p:graphicFrame>
        <p:nvGraphicFramePr>
          <p:cNvPr id="4" name="Tabel 4">
            <a:extLst>
              <a:ext uri="{FF2B5EF4-FFF2-40B4-BE49-F238E27FC236}">
                <a16:creationId xmlns:a16="http://schemas.microsoft.com/office/drawing/2014/main" id="{D512ED64-D1A3-45A4-AFF4-1BFABB311979}"/>
              </a:ext>
            </a:extLst>
          </p:cNvPr>
          <p:cNvGraphicFramePr>
            <a:graphicFrameLocks noGrp="1"/>
          </p:cNvGraphicFramePr>
          <p:nvPr>
            <p:extLst>
              <p:ext uri="{D42A27DB-BD31-4B8C-83A1-F6EECF244321}">
                <p14:modId xmlns:p14="http://schemas.microsoft.com/office/powerpoint/2010/main" val="3559304182"/>
              </p:ext>
            </p:extLst>
          </p:nvPr>
        </p:nvGraphicFramePr>
        <p:xfrm>
          <a:off x="686834" y="855855"/>
          <a:ext cx="11049221" cy="5321108"/>
        </p:xfrm>
        <a:graphic>
          <a:graphicData uri="http://schemas.openxmlformats.org/drawingml/2006/table">
            <a:tbl>
              <a:tblPr firstRow="1" bandRow="1">
                <a:tableStyleId>{00A15C55-8517-42AA-B614-E9B94910E393}</a:tableStyleId>
              </a:tblPr>
              <a:tblGrid>
                <a:gridCol w="2742467">
                  <a:extLst>
                    <a:ext uri="{9D8B030D-6E8A-4147-A177-3AD203B41FA5}">
                      <a16:colId xmlns:a16="http://schemas.microsoft.com/office/drawing/2014/main" val="986456891"/>
                    </a:ext>
                  </a:extLst>
                </a:gridCol>
                <a:gridCol w="2768918">
                  <a:extLst>
                    <a:ext uri="{9D8B030D-6E8A-4147-A177-3AD203B41FA5}">
                      <a16:colId xmlns:a16="http://schemas.microsoft.com/office/drawing/2014/main" val="1344228969"/>
                    </a:ext>
                  </a:extLst>
                </a:gridCol>
                <a:gridCol w="2768918">
                  <a:extLst>
                    <a:ext uri="{9D8B030D-6E8A-4147-A177-3AD203B41FA5}">
                      <a16:colId xmlns:a16="http://schemas.microsoft.com/office/drawing/2014/main" val="3314492465"/>
                    </a:ext>
                  </a:extLst>
                </a:gridCol>
                <a:gridCol w="2768918">
                  <a:extLst>
                    <a:ext uri="{9D8B030D-6E8A-4147-A177-3AD203B41FA5}">
                      <a16:colId xmlns:a16="http://schemas.microsoft.com/office/drawing/2014/main" val="4129954668"/>
                    </a:ext>
                  </a:extLst>
                </a:gridCol>
              </a:tblGrid>
              <a:tr h="406421">
                <a:tc>
                  <a:txBody>
                    <a:bodyPr/>
                    <a:lstStyle/>
                    <a:p>
                      <a:r>
                        <a:rPr lang="nl-NL" sz="1400" dirty="0"/>
                        <a:t>Vorm van draaiduizeligheid</a:t>
                      </a:r>
                    </a:p>
                  </a:txBody>
                  <a:tcPr/>
                </a:tc>
                <a:tc>
                  <a:txBody>
                    <a:bodyPr/>
                    <a:lstStyle/>
                    <a:p>
                      <a:r>
                        <a:rPr lang="nl-NL" sz="1400" dirty="0"/>
                        <a:t>Oorzaak</a:t>
                      </a:r>
                    </a:p>
                  </a:txBody>
                  <a:tcPr/>
                </a:tc>
                <a:tc>
                  <a:txBody>
                    <a:bodyPr/>
                    <a:lstStyle/>
                    <a:p>
                      <a:r>
                        <a:rPr lang="nl-NL" sz="1400" dirty="0"/>
                        <a:t>Symptomen</a:t>
                      </a:r>
                    </a:p>
                  </a:txBody>
                  <a:tcPr/>
                </a:tc>
                <a:tc>
                  <a:txBody>
                    <a:bodyPr/>
                    <a:lstStyle/>
                    <a:p>
                      <a:r>
                        <a:rPr lang="nl-NL" sz="1400" dirty="0"/>
                        <a:t>Behandeling/therapie</a:t>
                      </a:r>
                    </a:p>
                  </a:txBody>
                  <a:tcPr/>
                </a:tc>
                <a:extLst>
                  <a:ext uri="{0D108BD9-81ED-4DB2-BD59-A6C34878D82A}">
                    <a16:rowId xmlns:a16="http://schemas.microsoft.com/office/drawing/2014/main" val="241107711"/>
                  </a:ext>
                </a:extLst>
              </a:tr>
              <a:tr h="1277323">
                <a:tc>
                  <a:txBody>
                    <a:bodyPr/>
                    <a:lstStyle/>
                    <a:p>
                      <a:r>
                        <a:rPr lang="nl-NL" sz="1400" b="1" dirty="0"/>
                        <a:t>BPPD (Benigne paroxismale positieduizeligheid)</a:t>
                      </a:r>
                    </a:p>
                  </a:txBody>
                  <a:tcPr/>
                </a:tc>
                <a:tc>
                  <a:txBody>
                    <a:bodyPr/>
                    <a:lstStyle/>
                    <a:p>
                      <a:r>
                        <a:rPr lang="nl-NL" sz="1400" dirty="0"/>
                        <a:t>Plotseling omdraaien of achterom kijken, precieze oorzaak niet bekend, maar er is in principe een probleem met het evenwichtsorgaan</a:t>
                      </a:r>
                    </a:p>
                  </a:txBody>
                  <a:tcPr/>
                </a:tc>
                <a:tc>
                  <a:txBody>
                    <a:bodyPr/>
                    <a:lstStyle/>
                    <a:p>
                      <a:r>
                        <a:rPr lang="nl-NL" sz="1400" dirty="0"/>
                        <a:t>Duizeligheid</a:t>
                      </a:r>
                    </a:p>
                    <a:p>
                      <a:r>
                        <a:rPr lang="nl-NL" sz="1400" dirty="0"/>
                        <a:t>Aanval neemt na ongeveer een halve minuut af</a:t>
                      </a:r>
                    </a:p>
                  </a:txBody>
                  <a:tcPr/>
                </a:tc>
                <a:tc>
                  <a:txBody>
                    <a:bodyPr/>
                    <a:lstStyle/>
                    <a:p>
                      <a:r>
                        <a:rPr lang="nl-NL" sz="1400" dirty="0"/>
                        <a:t>Oefeningen waarmee klachten worden opgewekt, waardoor gewenning ontstaat. De klachten nemen dan eerder af.</a:t>
                      </a:r>
                    </a:p>
                    <a:p>
                      <a:r>
                        <a:rPr lang="nl-NL" sz="1400" dirty="0" err="1"/>
                        <a:t>Epley</a:t>
                      </a:r>
                      <a:r>
                        <a:rPr lang="nl-NL" sz="1400" dirty="0"/>
                        <a:t>-beweging</a:t>
                      </a:r>
                    </a:p>
                  </a:txBody>
                  <a:tcPr/>
                </a:tc>
                <a:extLst>
                  <a:ext uri="{0D108BD9-81ED-4DB2-BD59-A6C34878D82A}">
                    <a16:rowId xmlns:a16="http://schemas.microsoft.com/office/drawing/2014/main" val="624892512"/>
                  </a:ext>
                </a:extLst>
              </a:tr>
              <a:tr h="1625684">
                <a:tc>
                  <a:txBody>
                    <a:bodyPr/>
                    <a:lstStyle/>
                    <a:p>
                      <a:r>
                        <a:rPr lang="nl-NL" sz="1400" b="1" dirty="0"/>
                        <a:t>Neuritis vestibularis</a:t>
                      </a:r>
                    </a:p>
                  </a:txBody>
                  <a:tcPr/>
                </a:tc>
                <a:tc>
                  <a:txBody>
                    <a:bodyPr/>
                    <a:lstStyle/>
                    <a:p>
                      <a:r>
                        <a:rPr lang="nl-NL" sz="1400" dirty="0"/>
                        <a:t>Acute ontsteking van het evenwichtsorgaan, mogelijk door een virusinfectie. Veel mensen die deze aandoening krijgen, hebben DM of hypertensie.</a:t>
                      </a:r>
                    </a:p>
                  </a:txBody>
                  <a:tcPr/>
                </a:tc>
                <a:tc>
                  <a:txBody>
                    <a:bodyPr/>
                    <a:lstStyle/>
                    <a:p>
                      <a:r>
                        <a:rPr lang="nl-NL" sz="1400" dirty="0"/>
                        <a:t>Draaiduizeligheid, misselijkheid en braken.</a:t>
                      </a:r>
                    </a:p>
                    <a:p>
                      <a:r>
                        <a:rPr lang="nl-NL" sz="1400" dirty="0"/>
                        <a:t>Na enkele dagen nemen de klachten af. </a:t>
                      </a:r>
                    </a:p>
                  </a:txBody>
                  <a:tcPr/>
                </a:tc>
                <a:tc>
                  <a:txBody>
                    <a:bodyPr/>
                    <a:lstStyle/>
                    <a:p>
                      <a:r>
                        <a:rPr lang="nl-NL" sz="1400" dirty="0"/>
                        <a:t>Bedrust. </a:t>
                      </a:r>
                    </a:p>
                    <a:p>
                      <a:r>
                        <a:rPr lang="nl-NL" sz="1400" dirty="0"/>
                        <a:t>Tegen misselijkheid kan medicatie voorgeschreven worden.</a:t>
                      </a:r>
                    </a:p>
                    <a:p>
                      <a:r>
                        <a:rPr lang="nl-NL" sz="1400" dirty="0"/>
                        <a:t>Fysiotherapie om evenwichtsgevoel te versterken</a:t>
                      </a:r>
                    </a:p>
                    <a:p>
                      <a:endParaRPr lang="nl-NL" sz="1400" dirty="0"/>
                    </a:p>
                  </a:txBody>
                  <a:tcPr/>
                </a:tc>
                <a:extLst>
                  <a:ext uri="{0D108BD9-81ED-4DB2-BD59-A6C34878D82A}">
                    <a16:rowId xmlns:a16="http://schemas.microsoft.com/office/drawing/2014/main" val="2577770264"/>
                  </a:ext>
                </a:extLst>
              </a:tr>
              <a:tr h="1855450">
                <a:tc>
                  <a:txBody>
                    <a:bodyPr/>
                    <a:lstStyle/>
                    <a:p>
                      <a:r>
                        <a:rPr lang="nl-NL" sz="1400" b="1" dirty="0"/>
                        <a:t>Ziekte van </a:t>
                      </a:r>
                      <a:r>
                        <a:rPr lang="nl-NL" sz="1400" b="1" dirty="0" err="1"/>
                        <a:t>Menière</a:t>
                      </a:r>
                      <a:endParaRPr lang="nl-NL"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Waarschijnlijk teveel vloeistof in de buisjes van het evenwichtsorgaan</a:t>
                      </a:r>
                    </a:p>
                    <a:p>
                      <a:endParaRPr lang="nl-NL" sz="1400" dirty="0"/>
                    </a:p>
                  </a:txBody>
                  <a:tcPr/>
                </a:tc>
                <a:tc>
                  <a:txBody>
                    <a:bodyPr/>
                    <a:lstStyle/>
                    <a:p>
                      <a:r>
                        <a:rPr lang="nl-NL" sz="1400" dirty="0"/>
                        <a:t>Aanvallen van draaiduizeligheid, slechthorendheid en oorsuizen (tinnitus)</a:t>
                      </a:r>
                    </a:p>
                    <a:p>
                      <a:r>
                        <a:rPr lang="nl-NL" sz="1400" dirty="0"/>
                        <a:t>Aanval duurt 20 minuten tot 12 uren</a:t>
                      </a:r>
                    </a:p>
                    <a:p>
                      <a:r>
                        <a:rPr lang="nl-NL" sz="1400" dirty="0"/>
                        <a:t>Gehoor verslechterd, oorsuizen nemen toe</a:t>
                      </a:r>
                    </a:p>
                    <a:p>
                      <a:r>
                        <a:rPr lang="nl-NL" sz="1400" dirty="0"/>
                        <a:t>Soms ook misselijkheid en overgeven</a:t>
                      </a:r>
                    </a:p>
                  </a:txBody>
                  <a:tcPr/>
                </a:tc>
                <a:tc>
                  <a:txBody>
                    <a:bodyPr/>
                    <a:lstStyle/>
                    <a:p>
                      <a:r>
                        <a:rPr lang="nl-NL" sz="1400" dirty="0"/>
                        <a:t>Overmatige spanning en stress vermijden.</a:t>
                      </a:r>
                    </a:p>
                    <a:p>
                      <a:r>
                        <a:rPr lang="nl-NL" sz="1400" dirty="0"/>
                        <a:t>Er kan een gehooronderzoek gedaan worden.</a:t>
                      </a:r>
                    </a:p>
                    <a:p>
                      <a:r>
                        <a:rPr lang="nl-NL" sz="1400" dirty="0"/>
                        <a:t>Medicatie tegen duizeligheid werkt niet.</a:t>
                      </a:r>
                    </a:p>
                    <a:p>
                      <a:r>
                        <a:rPr lang="nl-NL" sz="1400" dirty="0"/>
                        <a:t>Medicatie tegen misselijkheid kan wel helpen.</a:t>
                      </a:r>
                    </a:p>
                  </a:txBody>
                  <a:tcPr/>
                </a:tc>
                <a:extLst>
                  <a:ext uri="{0D108BD9-81ED-4DB2-BD59-A6C34878D82A}">
                    <a16:rowId xmlns:a16="http://schemas.microsoft.com/office/drawing/2014/main" val="4109851113"/>
                  </a:ext>
                </a:extLst>
              </a:tr>
            </a:tbl>
          </a:graphicData>
        </a:graphic>
      </p:graphicFrame>
    </p:spTree>
    <p:extLst>
      <p:ext uri="{BB962C8B-B14F-4D97-AF65-F5344CB8AC3E}">
        <p14:creationId xmlns:p14="http://schemas.microsoft.com/office/powerpoint/2010/main" val="1309214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B0DBF-F9EE-4278-8C89-6202D0F84DFE}"/>
              </a:ext>
            </a:extLst>
          </p:cNvPr>
          <p:cNvSpPr>
            <a:spLocks noGrp="1"/>
          </p:cNvSpPr>
          <p:nvPr>
            <p:ph type="title"/>
          </p:nvPr>
        </p:nvSpPr>
        <p:spPr/>
        <p:txBody>
          <a:bodyPr>
            <a:normAutofit/>
          </a:bodyPr>
          <a:lstStyle/>
          <a:p>
            <a:r>
              <a:rPr lang="nl-NL" sz="4000" b="1" dirty="0">
                <a:latin typeface="+mn-lt"/>
              </a:rPr>
              <a:t>Draaiduizeligheid</a:t>
            </a:r>
          </a:p>
        </p:txBody>
      </p:sp>
      <p:sp>
        <p:nvSpPr>
          <p:cNvPr id="3" name="Tijdelijke aanduiding voor tekst 2">
            <a:extLst>
              <a:ext uri="{FF2B5EF4-FFF2-40B4-BE49-F238E27FC236}">
                <a16:creationId xmlns:a16="http://schemas.microsoft.com/office/drawing/2014/main" id="{44C7BAF0-C89E-469C-9423-70ECA8D33024}"/>
              </a:ext>
            </a:extLst>
          </p:cNvPr>
          <p:cNvSpPr>
            <a:spLocks noGrp="1"/>
          </p:cNvSpPr>
          <p:nvPr>
            <p:ph type="body" idx="1"/>
          </p:nvPr>
        </p:nvSpPr>
        <p:spPr>
          <a:xfrm>
            <a:off x="903289" y="1681163"/>
            <a:ext cx="6297611" cy="385761"/>
          </a:xfrm>
        </p:spPr>
        <p:txBody>
          <a:bodyPr>
            <a:noAutofit/>
          </a:bodyPr>
          <a:lstStyle/>
          <a:p>
            <a:r>
              <a:rPr lang="nl-NL" sz="2800" b="0" dirty="0">
                <a:solidFill>
                  <a:srgbClr val="0070C0"/>
                </a:solidFill>
              </a:rPr>
              <a:t>Oorzaak hersenen i.p.v. evenwichtsorgaan</a:t>
            </a:r>
          </a:p>
        </p:txBody>
      </p:sp>
      <p:sp>
        <p:nvSpPr>
          <p:cNvPr id="4" name="Tijdelijke aanduiding voor inhoud 3">
            <a:extLst>
              <a:ext uri="{FF2B5EF4-FFF2-40B4-BE49-F238E27FC236}">
                <a16:creationId xmlns:a16="http://schemas.microsoft.com/office/drawing/2014/main" id="{62385F48-4747-4CC2-8F51-EA78FA969A99}"/>
              </a:ext>
            </a:extLst>
          </p:cNvPr>
          <p:cNvSpPr>
            <a:spLocks noGrp="1"/>
          </p:cNvSpPr>
          <p:nvPr>
            <p:ph sz="half" idx="2"/>
          </p:nvPr>
        </p:nvSpPr>
        <p:spPr/>
        <p:txBody>
          <a:bodyPr>
            <a:normAutofit/>
          </a:bodyPr>
          <a:lstStyle/>
          <a:p>
            <a:pPr marL="0" indent="0">
              <a:buNone/>
            </a:pPr>
            <a:endParaRPr lang="nl-NL" sz="2400" dirty="0"/>
          </a:p>
          <a:p>
            <a:pPr marL="0" indent="0">
              <a:buNone/>
            </a:pPr>
            <a:r>
              <a:rPr lang="nl-NL" sz="2400" dirty="0"/>
              <a:t>Heel soms ligt de oorzaak niet in het evenwichtsorgaan maar in de hersenen, de kleine hersenen of de hersenstam. Bijvoorbeeld bij een beroerte. Dan zijn er naast plotselinge duizeligheid meestal ook andere klachten (zoals dubbelzien, moeilijk praten of slikken, en minder kracht in een arm of been).</a:t>
            </a:r>
          </a:p>
          <a:p>
            <a:endParaRPr lang="nl-NL" dirty="0"/>
          </a:p>
        </p:txBody>
      </p:sp>
      <p:sp>
        <p:nvSpPr>
          <p:cNvPr id="5" name="Tijdelijke aanduiding voor tekst 4">
            <a:extLst>
              <a:ext uri="{FF2B5EF4-FFF2-40B4-BE49-F238E27FC236}">
                <a16:creationId xmlns:a16="http://schemas.microsoft.com/office/drawing/2014/main" id="{EAA1BC63-06EC-4DAC-B616-5066153C36EE}"/>
              </a:ext>
            </a:extLst>
          </p:cNvPr>
          <p:cNvSpPr>
            <a:spLocks noGrp="1"/>
          </p:cNvSpPr>
          <p:nvPr>
            <p:ph type="body" sz="quarter" idx="3"/>
          </p:nvPr>
        </p:nvSpPr>
        <p:spPr>
          <a:xfrm>
            <a:off x="6334125" y="1654968"/>
            <a:ext cx="5183188" cy="535782"/>
          </a:xfrm>
        </p:spPr>
        <p:txBody>
          <a:bodyPr>
            <a:normAutofit/>
          </a:bodyPr>
          <a:lstStyle/>
          <a:p>
            <a:r>
              <a:rPr lang="nl-NL" sz="2800" dirty="0"/>
              <a:t>               </a:t>
            </a:r>
          </a:p>
        </p:txBody>
      </p:sp>
      <p:pic>
        <p:nvPicPr>
          <p:cNvPr id="7" name="Tijdelijke aanduiding voor inhoud 6">
            <a:extLst>
              <a:ext uri="{FF2B5EF4-FFF2-40B4-BE49-F238E27FC236}">
                <a16:creationId xmlns:a16="http://schemas.microsoft.com/office/drawing/2014/main" id="{AA251AC6-4AB2-4861-9177-C3AC6F6D1FE9}"/>
              </a:ext>
            </a:extLst>
          </p:cNvPr>
          <p:cNvPicPr>
            <a:picLocks noGrp="1" noChangeAspect="1"/>
          </p:cNvPicPr>
          <p:nvPr>
            <p:ph sz="quarter" idx="4"/>
          </p:nvPr>
        </p:nvPicPr>
        <p:blipFill>
          <a:blip r:embed="rId2"/>
          <a:stretch>
            <a:fillRect/>
          </a:stretch>
        </p:blipFill>
        <p:spPr>
          <a:xfrm>
            <a:off x="5997575" y="2685256"/>
            <a:ext cx="5334866" cy="2886075"/>
          </a:xfrm>
          <a:prstGeom prst="rect">
            <a:avLst/>
          </a:prstGeom>
        </p:spPr>
      </p:pic>
    </p:spTree>
    <p:extLst>
      <p:ext uri="{BB962C8B-B14F-4D97-AF65-F5344CB8AC3E}">
        <p14:creationId xmlns:p14="http://schemas.microsoft.com/office/powerpoint/2010/main" val="1194686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7E8D2AF-0F7C-4A77-BD4D-FC0273013715}"/>
              </a:ext>
            </a:extLst>
          </p:cNvPr>
          <p:cNvSpPr>
            <a:spLocks noGrp="1"/>
          </p:cNvSpPr>
          <p:nvPr>
            <p:ph type="title"/>
          </p:nvPr>
        </p:nvSpPr>
        <p:spPr>
          <a:xfrm>
            <a:off x="5297762" y="329184"/>
            <a:ext cx="6251110" cy="1783080"/>
          </a:xfrm>
        </p:spPr>
        <p:txBody>
          <a:bodyPr anchor="b">
            <a:normAutofit/>
          </a:bodyPr>
          <a:lstStyle/>
          <a:p>
            <a:r>
              <a:rPr lang="nl-NL" sz="5400" b="1">
                <a:latin typeface="+mn-lt"/>
              </a:rPr>
              <a:t>Licht gevoel in het hoofd</a:t>
            </a:r>
          </a:p>
        </p:txBody>
      </p:sp>
      <p:pic>
        <p:nvPicPr>
          <p:cNvPr id="4" name="Afbeelding 3">
            <a:extLst>
              <a:ext uri="{FF2B5EF4-FFF2-40B4-BE49-F238E27FC236}">
                <a16:creationId xmlns:a16="http://schemas.microsoft.com/office/drawing/2014/main" id="{8937B538-C2EB-498C-8D02-BB172A242D4B}"/>
              </a:ext>
            </a:extLst>
          </p:cNvPr>
          <p:cNvPicPr>
            <a:picLocks noChangeAspect="1"/>
          </p:cNvPicPr>
          <p:nvPr/>
        </p:nvPicPr>
        <p:blipFill rotWithShape="1">
          <a:blip r:embed="rId2"/>
          <a:srcRect l="13904" r="1283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06CD1F90-EE5C-46D3-9CA5-59F22949FDBA}"/>
              </a:ext>
            </a:extLst>
          </p:cNvPr>
          <p:cNvSpPr>
            <a:spLocks noGrp="1"/>
          </p:cNvSpPr>
          <p:nvPr>
            <p:ph idx="1"/>
          </p:nvPr>
        </p:nvSpPr>
        <p:spPr>
          <a:xfrm>
            <a:off x="5297762" y="2706624"/>
            <a:ext cx="6251110" cy="3483864"/>
          </a:xfrm>
        </p:spPr>
        <p:txBody>
          <a:bodyPr>
            <a:normAutofit/>
          </a:bodyPr>
          <a:lstStyle/>
          <a:p>
            <a:pPr marL="0" indent="0">
              <a:buNone/>
            </a:pPr>
            <a:r>
              <a:rPr lang="nl-NL" sz="2200"/>
              <a:t>Een veel voorkomende vorm van duizeligheid is 'een licht gevoel in het hoofd'. Mensen beschrijven het gevoel ook wel als een zweverig gevoel, een flauw gevoel, het gevoel bijna flauw te vallen, of 'het langzaam wazig (of zwart) worden voor de ogen'. </a:t>
            </a:r>
          </a:p>
        </p:txBody>
      </p:sp>
    </p:spTree>
    <p:extLst>
      <p:ext uri="{BB962C8B-B14F-4D97-AF65-F5344CB8AC3E}">
        <p14:creationId xmlns:p14="http://schemas.microsoft.com/office/powerpoint/2010/main" val="917101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7D4FAC03-06D6-40A2-88D4-0F5F4EE54336}"/>
              </a:ext>
            </a:extLst>
          </p:cNvPr>
          <p:cNvSpPr>
            <a:spLocks noGrp="1"/>
          </p:cNvSpPr>
          <p:nvPr>
            <p:ph type="title"/>
          </p:nvPr>
        </p:nvSpPr>
        <p:spPr>
          <a:xfrm>
            <a:off x="838200" y="365125"/>
            <a:ext cx="5847080" cy="1325563"/>
          </a:xfrm>
        </p:spPr>
        <p:txBody>
          <a:bodyPr>
            <a:normAutofit/>
          </a:bodyPr>
          <a:lstStyle/>
          <a:p>
            <a:r>
              <a:rPr lang="nl-NL" sz="4000" b="1" dirty="0">
                <a:latin typeface="+mn-lt"/>
              </a:rPr>
              <a:t>Licht gevoel in het hoofd</a:t>
            </a:r>
          </a:p>
        </p:txBody>
      </p:sp>
      <p:sp>
        <p:nvSpPr>
          <p:cNvPr id="3" name="Tijdelijke aanduiding voor inhoud 2">
            <a:extLst>
              <a:ext uri="{FF2B5EF4-FFF2-40B4-BE49-F238E27FC236}">
                <a16:creationId xmlns:a16="http://schemas.microsoft.com/office/drawing/2014/main" id="{8AEA4060-11BE-46C2-B757-409B3466BCDF}"/>
              </a:ext>
            </a:extLst>
          </p:cNvPr>
          <p:cNvSpPr>
            <a:spLocks noGrp="1"/>
          </p:cNvSpPr>
          <p:nvPr>
            <p:ph idx="1"/>
          </p:nvPr>
        </p:nvSpPr>
        <p:spPr>
          <a:xfrm>
            <a:off x="838200" y="1825625"/>
            <a:ext cx="5393361" cy="4351338"/>
          </a:xfrm>
        </p:spPr>
        <p:txBody>
          <a:bodyPr>
            <a:normAutofit fontScale="92500" lnSpcReduction="10000"/>
          </a:bodyPr>
          <a:lstStyle/>
          <a:p>
            <a:r>
              <a:rPr lang="nl-NL" sz="2400" dirty="0"/>
              <a:t>mogelijke aanleidingen zijn spanning, angst en heftige emoties.</a:t>
            </a:r>
          </a:p>
          <a:p>
            <a:r>
              <a:rPr lang="nl-NL" sz="2400" dirty="0"/>
              <a:t>bepaalde medicijnen, </a:t>
            </a:r>
          </a:p>
          <a:p>
            <a:r>
              <a:rPr lang="nl-NL" sz="2400" dirty="0"/>
              <a:t>snel opstaan uit een stoel of bed kan de duizeling veroorzaken.</a:t>
            </a:r>
          </a:p>
          <a:p>
            <a:r>
              <a:rPr lang="nl-NL" sz="2400" dirty="0"/>
              <a:t>hartkloppingen, een heel snelle of een trage hartslag</a:t>
            </a:r>
          </a:p>
          <a:p>
            <a:r>
              <a:rPr lang="nl-NL" sz="2400" dirty="0"/>
              <a:t>alcohol en drugs.</a:t>
            </a:r>
          </a:p>
          <a:p>
            <a:endParaRPr lang="nl-NL" sz="2400" dirty="0"/>
          </a:p>
          <a:p>
            <a:pPr marL="0" indent="0">
              <a:buNone/>
            </a:pPr>
            <a:r>
              <a:rPr lang="nl-NL" sz="2400" dirty="0"/>
              <a:t>Meer informatie over duizeligheid en lotgenotencontact vind je bij Stichting </a:t>
            </a:r>
            <a:r>
              <a:rPr lang="nl-NL" sz="2400" dirty="0" err="1"/>
              <a:t>Hoormij</a:t>
            </a:r>
            <a:r>
              <a:rPr lang="nl-NL" sz="2400" dirty="0"/>
              <a:t>: </a:t>
            </a:r>
            <a:r>
              <a:rPr lang="nl-NL" sz="2200" dirty="0">
                <a:hlinkClick r:id="rId2"/>
              </a:rPr>
              <a:t>https://www.stichtinghoormij.nl/</a:t>
            </a:r>
            <a:endParaRPr lang="nl-NL" sz="2200" dirty="0"/>
          </a:p>
          <a:p>
            <a:pPr marL="0" indent="0">
              <a:buNone/>
            </a:pPr>
            <a:endParaRPr lang="nl-NL" sz="2200" dirty="0"/>
          </a:p>
          <a:p>
            <a:pPr marL="0" indent="0">
              <a:buNone/>
            </a:pPr>
            <a:endParaRPr lang="nl-NL" sz="2200" dirty="0"/>
          </a:p>
        </p:txBody>
      </p:sp>
      <p:pic>
        <p:nvPicPr>
          <p:cNvPr id="4" name="Afbeelding 3">
            <a:extLst>
              <a:ext uri="{FF2B5EF4-FFF2-40B4-BE49-F238E27FC236}">
                <a16:creationId xmlns:a16="http://schemas.microsoft.com/office/drawing/2014/main" id="{00B8A958-CB15-4322-940D-7CE3C4595712}"/>
              </a:ext>
            </a:extLst>
          </p:cNvPr>
          <p:cNvPicPr>
            <a:picLocks noChangeAspect="1"/>
          </p:cNvPicPr>
          <p:nvPr/>
        </p:nvPicPr>
        <p:blipFill rotWithShape="1">
          <a:blip r:embed="rId3"/>
          <a:srcRect l="8511" r="-2" b="-2"/>
          <a:stretch/>
        </p:blipFill>
        <p:spPr>
          <a:xfrm>
            <a:off x="6991489" y="1690688"/>
            <a:ext cx="4011932" cy="4011932"/>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1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752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6B3A6FBD-2A4A-44EB-93D6-CC5E6085B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0013"/>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7F60759-8745-40B5-A95F-69EB7B8A12D0}"/>
              </a:ext>
            </a:extLst>
          </p:cNvPr>
          <p:cNvSpPr>
            <a:spLocks noGrp="1"/>
          </p:cNvSpPr>
          <p:nvPr>
            <p:ph type="title"/>
          </p:nvPr>
        </p:nvSpPr>
        <p:spPr>
          <a:xfrm>
            <a:off x="422898" y="302859"/>
            <a:ext cx="5011380" cy="2882980"/>
          </a:xfrm>
        </p:spPr>
        <p:txBody>
          <a:bodyPr vert="horz" lIns="91440" tIns="45720" rIns="91440" bIns="45720" rtlCol="0" anchor="b">
            <a:normAutofit/>
          </a:bodyPr>
          <a:lstStyle/>
          <a:p>
            <a:r>
              <a:rPr lang="en-US" sz="4800" b="1" dirty="0" err="1">
                <a:latin typeface="+mn-lt"/>
              </a:rPr>
              <a:t>Duizeligheid</a:t>
            </a:r>
            <a:r>
              <a:rPr lang="en-US" sz="4800" b="1" dirty="0">
                <a:latin typeface="+mn-lt"/>
              </a:rPr>
              <a:t> </a:t>
            </a:r>
            <a:r>
              <a:rPr lang="en-US" sz="4800" b="1" dirty="0" err="1">
                <a:latin typeface="+mn-lt"/>
              </a:rPr>
              <a:t>bij</a:t>
            </a:r>
            <a:r>
              <a:rPr lang="en-US" sz="4800" b="1" dirty="0">
                <a:latin typeface="+mn-lt"/>
              </a:rPr>
              <a:t> </a:t>
            </a:r>
            <a:r>
              <a:rPr lang="en-US" sz="4800" b="1" dirty="0" err="1">
                <a:latin typeface="+mn-lt"/>
              </a:rPr>
              <a:t>ouderen</a:t>
            </a:r>
            <a:endParaRPr lang="en-US" sz="4800" b="1" dirty="0">
              <a:latin typeface="+mn-lt"/>
            </a:endParaRPr>
          </a:p>
        </p:txBody>
      </p:sp>
      <p:sp>
        <p:nvSpPr>
          <p:cNvPr id="3" name="Tijdelijke aanduiding voor inhoud 2">
            <a:extLst>
              <a:ext uri="{FF2B5EF4-FFF2-40B4-BE49-F238E27FC236}">
                <a16:creationId xmlns:a16="http://schemas.microsoft.com/office/drawing/2014/main" id="{943149F5-B685-40C5-82E2-4231ED878EFD}"/>
              </a:ext>
            </a:extLst>
          </p:cNvPr>
          <p:cNvSpPr>
            <a:spLocks noGrp="1"/>
          </p:cNvSpPr>
          <p:nvPr>
            <p:ph sz="half" idx="1"/>
          </p:nvPr>
        </p:nvSpPr>
        <p:spPr>
          <a:xfrm>
            <a:off x="422897" y="3354749"/>
            <a:ext cx="5011379" cy="2582470"/>
          </a:xfrm>
        </p:spPr>
        <p:txBody>
          <a:bodyPr vert="horz" lIns="91440" tIns="45720" rIns="91440" bIns="45720" rtlCol="0">
            <a:normAutofit/>
          </a:bodyPr>
          <a:lstStyle/>
          <a:p>
            <a:pPr marL="0" indent="0">
              <a:buNone/>
            </a:pPr>
            <a:r>
              <a:rPr lang="en-US" sz="1800" b="1" dirty="0" err="1"/>
              <a:t>Ouderen</a:t>
            </a:r>
            <a:r>
              <a:rPr lang="en-US" sz="1800" b="1" dirty="0"/>
              <a:t> </a:t>
            </a:r>
            <a:r>
              <a:rPr lang="en-US" sz="1800" b="1" dirty="0" err="1"/>
              <a:t>hebben</a:t>
            </a:r>
            <a:r>
              <a:rPr lang="en-US" sz="1800" b="1" dirty="0"/>
              <a:t> </a:t>
            </a:r>
            <a:r>
              <a:rPr lang="en-US" sz="1800" b="1" dirty="0" err="1"/>
              <a:t>vaak</a:t>
            </a:r>
            <a:r>
              <a:rPr lang="en-US" sz="1800" b="1" dirty="0"/>
              <a:t> last van:</a:t>
            </a:r>
          </a:p>
          <a:p>
            <a:r>
              <a:rPr lang="en-US" sz="1800" dirty="0" err="1"/>
              <a:t>Een</a:t>
            </a:r>
            <a:r>
              <a:rPr lang="en-US" sz="1800" dirty="0"/>
              <a:t> </a:t>
            </a:r>
            <a:r>
              <a:rPr lang="en-US" sz="1800" dirty="0" err="1"/>
              <a:t>licht</a:t>
            </a:r>
            <a:r>
              <a:rPr lang="en-US" sz="1800" dirty="0"/>
              <a:t> </a:t>
            </a:r>
            <a:r>
              <a:rPr lang="en-US" sz="1800" dirty="0" err="1"/>
              <a:t>gevoel</a:t>
            </a:r>
            <a:r>
              <a:rPr lang="en-US" sz="1800" dirty="0"/>
              <a:t> in het </a:t>
            </a:r>
            <a:r>
              <a:rPr lang="en-US" sz="1800" dirty="0" err="1"/>
              <a:t>hoofd</a:t>
            </a:r>
            <a:r>
              <a:rPr lang="en-US" sz="1800" dirty="0"/>
              <a:t> of het </a:t>
            </a:r>
            <a:r>
              <a:rPr lang="en-US" sz="1800" dirty="0" err="1"/>
              <a:t>gevoel</a:t>
            </a:r>
            <a:r>
              <a:rPr lang="en-US" sz="1800" dirty="0"/>
              <a:t> </a:t>
            </a:r>
            <a:r>
              <a:rPr lang="en-US" sz="1800" dirty="0" err="1"/>
              <a:t>bijna</a:t>
            </a:r>
            <a:r>
              <a:rPr lang="en-US" sz="1800" dirty="0"/>
              <a:t> </a:t>
            </a:r>
            <a:r>
              <a:rPr lang="en-US" sz="1800" dirty="0" err="1"/>
              <a:t>flauw</a:t>
            </a:r>
            <a:r>
              <a:rPr lang="en-US" sz="1800" dirty="0"/>
              <a:t> </a:t>
            </a:r>
            <a:r>
              <a:rPr lang="en-US" sz="1800" dirty="0" err="1"/>
              <a:t>te</a:t>
            </a:r>
            <a:r>
              <a:rPr lang="en-US" sz="1800" dirty="0"/>
              <a:t> </a:t>
            </a:r>
            <a:r>
              <a:rPr lang="en-US" sz="1800" dirty="0" err="1"/>
              <a:t>vallen</a:t>
            </a:r>
            <a:r>
              <a:rPr lang="en-US" sz="1800" dirty="0"/>
              <a:t>;</a:t>
            </a:r>
          </a:p>
          <a:p>
            <a:r>
              <a:rPr lang="en-US" sz="1800" dirty="0" err="1"/>
              <a:t>Een</a:t>
            </a:r>
            <a:r>
              <a:rPr lang="en-US" sz="1800" dirty="0"/>
              <a:t> </a:t>
            </a:r>
            <a:r>
              <a:rPr lang="en-US" sz="1800" dirty="0" err="1"/>
              <a:t>onzeker</a:t>
            </a:r>
            <a:r>
              <a:rPr lang="en-US" sz="1800" dirty="0"/>
              <a:t> </a:t>
            </a:r>
            <a:r>
              <a:rPr lang="en-US" sz="1800" dirty="0" err="1"/>
              <a:t>gevoel</a:t>
            </a:r>
            <a:r>
              <a:rPr lang="en-US" sz="1800" dirty="0"/>
              <a:t> </a:t>
            </a:r>
            <a:r>
              <a:rPr lang="en-US" sz="1800" dirty="0" err="1"/>
              <a:t>bij</a:t>
            </a:r>
            <a:r>
              <a:rPr lang="en-US" sz="1800" dirty="0"/>
              <a:t> </a:t>
            </a:r>
            <a:r>
              <a:rPr lang="en-US" sz="1800" dirty="0" err="1"/>
              <a:t>staan</a:t>
            </a:r>
            <a:r>
              <a:rPr lang="en-US" sz="1800" dirty="0"/>
              <a:t> </a:t>
            </a:r>
            <a:r>
              <a:rPr lang="en-US" sz="1800" dirty="0" err="1"/>
              <a:t>en</a:t>
            </a:r>
            <a:r>
              <a:rPr lang="en-US" sz="1800" dirty="0"/>
              <a:t> </a:t>
            </a:r>
            <a:r>
              <a:rPr lang="en-US" sz="1800" dirty="0" err="1"/>
              <a:t>lopen</a:t>
            </a:r>
            <a:r>
              <a:rPr lang="en-US" sz="1800" dirty="0"/>
              <a:t>, </a:t>
            </a:r>
            <a:r>
              <a:rPr lang="en-US" sz="1800" dirty="0" err="1"/>
              <a:t>een</a:t>
            </a:r>
            <a:r>
              <a:rPr lang="en-US" sz="1800" dirty="0"/>
              <a:t> </a:t>
            </a:r>
            <a:r>
              <a:rPr lang="en-US" sz="1800" dirty="0" err="1"/>
              <a:t>onvast</a:t>
            </a:r>
            <a:r>
              <a:rPr lang="en-US" sz="1800" dirty="0"/>
              <a:t> </a:t>
            </a:r>
            <a:r>
              <a:rPr lang="en-US" sz="1800" dirty="0" err="1"/>
              <a:t>gevoel</a:t>
            </a:r>
            <a:r>
              <a:rPr lang="en-US" sz="1800" dirty="0"/>
              <a:t> in de </a:t>
            </a:r>
            <a:r>
              <a:rPr lang="en-US" sz="1800" dirty="0" err="1"/>
              <a:t>benen</a:t>
            </a:r>
            <a:r>
              <a:rPr lang="en-US" sz="1800" dirty="0"/>
              <a:t>.</a:t>
            </a:r>
          </a:p>
        </p:txBody>
      </p:sp>
      <p:pic>
        <p:nvPicPr>
          <p:cNvPr id="5" name="Tijdelijke aanduiding voor inhoud 4">
            <a:extLst>
              <a:ext uri="{FF2B5EF4-FFF2-40B4-BE49-F238E27FC236}">
                <a16:creationId xmlns:a16="http://schemas.microsoft.com/office/drawing/2014/main" id="{D02C47CC-C628-4893-AD6F-BBAD1E2AEA23}"/>
              </a:ext>
            </a:extLst>
          </p:cNvPr>
          <p:cNvPicPr>
            <a:picLocks noGrp="1" noChangeAspect="1"/>
          </p:cNvPicPr>
          <p:nvPr>
            <p:ph sz="half" idx="2"/>
          </p:nvPr>
        </p:nvPicPr>
        <p:blipFill rotWithShape="1">
          <a:blip r:embed="rId2"/>
          <a:srcRect l="16977" r="16478" b="1"/>
          <a:stretch/>
        </p:blipFill>
        <p:spPr>
          <a:xfrm>
            <a:off x="5959972" y="710183"/>
            <a:ext cx="5402448" cy="5402448"/>
          </a:xfrm>
          <a:prstGeom prst="rect">
            <a:avLst/>
          </a:prstGeom>
        </p:spPr>
      </p:pic>
      <p:sp>
        <p:nvSpPr>
          <p:cNvPr id="21" name="Rectangle 20">
            <a:extLst>
              <a:ext uri="{FF2B5EF4-FFF2-40B4-BE49-F238E27FC236}">
                <a16:creationId xmlns:a16="http://schemas.microsoft.com/office/drawing/2014/main" id="{79712DE8-94E0-4F45-81D9-37AF7A32F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3714" y="698411"/>
            <a:ext cx="828279" cy="542491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23" name="Straight Connector 22">
            <a:extLst>
              <a:ext uri="{FF2B5EF4-FFF2-40B4-BE49-F238E27FC236}">
                <a16:creationId xmlns:a16="http://schemas.microsoft.com/office/drawing/2014/main" id="{BA0504EE-683F-4FE2-A169-83C71FAA3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A61CFF-0E76-478B-B02B-73692D891E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678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C8F0BD09-A7D9-4179-AFE5-CB08CBCDCCC4}"/>
              </a:ext>
            </a:extLst>
          </p:cNvPr>
          <p:cNvSpPr>
            <a:spLocks noGrp="1"/>
          </p:cNvSpPr>
          <p:nvPr>
            <p:ph type="title"/>
          </p:nvPr>
        </p:nvSpPr>
        <p:spPr>
          <a:xfrm>
            <a:off x="838201" y="365125"/>
            <a:ext cx="5969984" cy="1325563"/>
          </a:xfrm>
        </p:spPr>
        <p:txBody>
          <a:bodyPr>
            <a:normAutofit/>
          </a:bodyPr>
          <a:lstStyle/>
          <a:p>
            <a:r>
              <a:rPr lang="nl-NL" sz="4000" b="1" dirty="0">
                <a:latin typeface="+mn-lt"/>
              </a:rPr>
              <a:t>Duizeligheid bij ouderen</a:t>
            </a:r>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80A73AE1-B5E0-4916-88A4-2E93D60412BC}"/>
              </a:ext>
            </a:extLst>
          </p:cNvPr>
          <p:cNvSpPr>
            <a:spLocks noGrp="1"/>
          </p:cNvSpPr>
          <p:nvPr>
            <p:ph idx="1"/>
          </p:nvPr>
        </p:nvSpPr>
        <p:spPr>
          <a:xfrm>
            <a:off x="838200" y="1825625"/>
            <a:ext cx="5393361" cy="4351338"/>
          </a:xfrm>
        </p:spPr>
        <p:txBody>
          <a:bodyPr>
            <a:normAutofit/>
          </a:bodyPr>
          <a:lstStyle/>
          <a:p>
            <a:r>
              <a:rPr lang="nl-NL" dirty="0"/>
              <a:t>Conditie, spieren, gewrichten en botten;</a:t>
            </a:r>
          </a:p>
          <a:p>
            <a:r>
              <a:rPr lang="nl-NL" dirty="0"/>
              <a:t>Storing gevoelszenuwen;</a:t>
            </a:r>
          </a:p>
          <a:p>
            <a:r>
              <a:rPr lang="nl-NL" dirty="0"/>
              <a:t>Slecht zien;</a:t>
            </a:r>
          </a:p>
          <a:p>
            <a:r>
              <a:rPr lang="nl-NL" dirty="0"/>
              <a:t>Bloeddruk (orthostatische);</a:t>
            </a:r>
          </a:p>
          <a:p>
            <a:r>
              <a:rPr lang="nl-NL" dirty="0"/>
              <a:t>Lang staan in warmte;</a:t>
            </a:r>
          </a:p>
          <a:p>
            <a:r>
              <a:rPr lang="nl-NL" dirty="0"/>
              <a:t>Bijwerking van medicijnen;</a:t>
            </a:r>
          </a:p>
          <a:p>
            <a:r>
              <a:rPr lang="nl-NL" dirty="0"/>
              <a:t>Alcohol.</a:t>
            </a:r>
          </a:p>
          <a:p>
            <a:endParaRPr lang="nl-NL" dirty="0"/>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Afbeelding 3">
            <a:extLst>
              <a:ext uri="{FF2B5EF4-FFF2-40B4-BE49-F238E27FC236}">
                <a16:creationId xmlns:a16="http://schemas.microsoft.com/office/drawing/2014/main" id="{919CE700-7941-47F5-B2C0-AD2FEF0FD369}"/>
              </a:ext>
            </a:extLst>
          </p:cNvPr>
          <p:cNvPicPr>
            <a:picLocks noChangeAspect="1"/>
          </p:cNvPicPr>
          <p:nvPr/>
        </p:nvPicPr>
        <p:blipFill rotWithShape="1">
          <a:blip r:embed="rId2"/>
          <a:srcRect/>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957182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1C95E6-FB19-4EE8-A780-26FF4453A3DC}"/>
              </a:ext>
            </a:extLst>
          </p:cNvPr>
          <p:cNvSpPr>
            <a:spLocks noGrp="1"/>
          </p:cNvSpPr>
          <p:nvPr>
            <p:ph type="title"/>
          </p:nvPr>
        </p:nvSpPr>
        <p:spPr>
          <a:xfrm>
            <a:off x="6940295" y="1396289"/>
            <a:ext cx="4668257" cy="1325563"/>
          </a:xfrm>
        </p:spPr>
        <p:txBody>
          <a:bodyPr>
            <a:normAutofit/>
          </a:bodyPr>
          <a:lstStyle/>
          <a:p>
            <a:r>
              <a:rPr lang="nl-NL" b="1">
                <a:latin typeface="+mn-lt"/>
              </a:rPr>
              <a:t>Medicatie bij duizeligheid</a:t>
            </a:r>
          </a:p>
        </p:txBody>
      </p:sp>
      <p:sp>
        <p:nvSpPr>
          <p:cNvPr id="11" name="Freeform: Shape 10">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5E4637DB-7085-442C-AB32-95B31E78300D}"/>
              </a:ext>
            </a:extLst>
          </p:cNvPr>
          <p:cNvPicPr>
            <a:picLocks noChangeAspect="1"/>
          </p:cNvPicPr>
          <p:nvPr/>
        </p:nvPicPr>
        <p:blipFill rotWithShape="1">
          <a:blip r:embed="rId2"/>
          <a:srcRect l="17611" r="22180" b="-2"/>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4" name="Afbeelding 3">
            <a:extLst>
              <a:ext uri="{FF2B5EF4-FFF2-40B4-BE49-F238E27FC236}">
                <a16:creationId xmlns:a16="http://schemas.microsoft.com/office/drawing/2014/main" id="{4BBC9202-6C68-4C6D-B47C-435F722A5DD1}"/>
              </a:ext>
            </a:extLst>
          </p:cNvPr>
          <p:cNvPicPr>
            <a:picLocks noChangeAspect="1"/>
          </p:cNvPicPr>
          <p:nvPr/>
        </p:nvPicPr>
        <p:blipFill rotWithShape="1">
          <a:blip r:embed="rId3"/>
          <a:srcRect l="14745" r="31559" b="-2"/>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5" name="Afbeelding 4">
            <a:extLst>
              <a:ext uri="{FF2B5EF4-FFF2-40B4-BE49-F238E27FC236}">
                <a16:creationId xmlns:a16="http://schemas.microsoft.com/office/drawing/2014/main" id="{E5D11410-7DE6-4263-B0A5-AA58E062B203}"/>
              </a:ext>
            </a:extLst>
          </p:cNvPr>
          <p:cNvPicPr>
            <a:picLocks noChangeAspect="1"/>
          </p:cNvPicPr>
          <p:nvPr/>
        </p:nvPicPr>
        <p:blipFill rotWithShape="1">
          <a:blip r:embed="rId4"/>
          <a:srcRect r="3" b="9648"/>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Tijdelijke aanduiding voor inhoud 2">
            <a:extLst>
              <a:ext uri="{FF2B5EF4-FFF2-40B4-BE49-F238E27FC236}">
                <a16:creationId xmlns:a16="http://schemas.microsoft.com/office/drawing/2014/main" id="{64E3067D-D5A6-4EB9-AB33-079C54FA51BB}"/>
              </a:ext>
            </a:extLst>
          </p:cNvPr>
          <p:cNvSpPr>
            <a:spLocks noGrp="1"/>
          </p:cNvSpPr>
          <p:nvPr>
            <p:ph idx="1"/>
          </p:nvPr>
        </p:nvSpPr>
        <p:spPr>
          <a:xfrm>
            <a:off x="6940296" y="2871982"/>
            <a:ext cx="4668256" cy="3181684"/>
          </a:xfrm>
        </p:spPr>
        <p:txBody>
          <a:bodyPr anchor="t">
            <a:normAutofit/>
          </a:bodyPr>
          <a:lstStyle/>
          <a:p>
            <a:pPr marL="0" indent="0">
              <a:buNone/>
            </a:pPr>
            <a:r>
              <a:rPr lang="nl-NL" sz="1400" dirty="0"/>
              <a:t>Middelen zoals </a:t>
            </a:r>
            <a:r>
              <a:rPr lang="nl-NL" sz="1400" dirty="0" err="1"/>
              <a:t>betahistine</a:t>
            </a:r>
            <a:r>
              <a:rPr lang="nl-NL" sz="1400" dirty="0"/>
              <a:t> en </a:t>
            </a:r>
            <a:r>
              <a:rPr lang="nl-NL" sz="1400" dirty="0" err="1"/>
              <a:t>cinnarizine</a:t>
            </a:r>
            <a:r>
              <a:rPr lang="nl-NL" sz="1400" dirty="0"/>
              <a:t> kunt u beter niet gebruiken. Ze helpen niet bij duizeligheid en hebben wel bijwerkingen.</a:t>
            </a:r>
          </a:p>
          <a:p>
            <a:r>
              <a:rPr lang="nl-NL" sz="1400" dirty="0" err="1"/>
              <a:t>Betahistine</a:t>
            </a:r>
            <a:r>
              <a:rPr lang="nl-NL" sz="1400" dirty="0"/>
              <a:t> verbetert soms de bloeddoorstroming in het binnenoor.</a:t>
            </a:r>
          </a:p>
          <a:p>
            <a:r>
              <a:rPr lang="nl-NL" sz="1400" dirty="0" err="1"/>
              <a:t>Cinnarizine</a:t>
            </a:r>
            <a:r>
              <a:rPr lang="nl-NL" sz="1400" dirty="0"/>
              <a:t> vermindert misselijkheid. Verder is het een anti-allergiemedicijn. Bijwerking duizeligheid.</a:t>
            </a:r>
          </a:p>
          <a:p>
            <a:endParaRPr lang="nl-NL" sz="1400" dirty="0"/>
          </a:p>
          <a:p>
            <a:pPr marL="0" indent="0">
              <a:buNone/>
            </a:pPr>
            <a:r>
              <a:rPr lang="nl-NL" sz="1400" dirty="0"/>
              <a:t>Bij duizelingen door ernstige spanningen of angst schrijven artsen soms benzodiazepines voor. Dit zijn kalmerende middelen die verslavend werken. Kalmerende middelen kunnen soms juist duizeligheid veroorzaken. </a:t>
            </a:r>
          </a:p>
        </p:txBody>
      </p:sp>
    </p:spTree>
    <p:extLst>
      <p:ext uri="{BB962C8B-B14F-4D97-AF65-F5344CB8AC3E}">
        <p14:creationId xmlns:p14="http://schemas.microsoft.com/office/powerpoint/2010/main" val="128761471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0C886-9396-4C23-B82A-AC8B8CEA78EC}"/>
              </a:ext>
            </a:extLst>
          </p:cNvPr>
          <p:cNvSpPr>
            <a:spLocks noGrp="1"/>
          </p:cNvSpPr>
          <p:nvPr>
            <p:ph type="title"/>
          </p:nvPr>
        </p:nvSpPr>
        <p:spPr>
          <a:xfrm>
            <a:off x="841247" y="1655286"/>
            <a:ext cx="4609057" cy="2610042"/>
          </a:xfrm>
        </p:spPr>
        <p:txBody>
          <a:bodyPr vert="horz" lIns="91440" tIns="45720" rIns="91440" bIns="45720" rtlCol="0" anchor="b">
            <a:normAutofit/>
          </a:bodyPr>
          <a:lstStyle/>
          <a:p>
            <a:r>
              <a:rPr lang="en-US" sz="4600" b="1" kern="1200" dirty="0" err="1">
                <a:solidFill>
                  <a:schemeClr val="tx1"/>
                </a:solidFill>
                <a:latin typeface="+mn-lt"/>
                <a:ea typeface="+mj-ea"/>
                <a:cs typeface="+mj-cs"/>
              </a:rPr>
              <a:t>Behandeling</a:t>
            </a:r>
            <a:r>
              <a:rPr lang="en-US" sz="4600" b="1" kern="1200" dirty="0">
                <a:solidFill>
                  <a:schemeClr val="tx1"/>
                </a:solidFill>
                <a:latin typeface="+mn-lt"/>
                <a:ea typeface="+mj-ea"/>
                <a:cs typeface="+mj-cs"/>
              </a:rPr>
              <a:t> BPPD: Epley </a:t>
            </a:r>
            <a:r>
              <a:rPr lang="en-US" sz="4600" b="1" kern="1200" dirty="0" err="1">
                <a:solidFill>
                  <a:schemeClr val="tx1"/>
                </a:solidFill>
                <a:latin typeface="+mn-lt"/>
                <a:ea typeface="+mj-ea"/>
                <a:cs typeface="+mj-cs"/>
              </a:rPr>
              <a:t>beweging</a:t>
            </a:r>
            <a:endParaRPr lang="en-US" sz="4600" b="1" kern="1200" dirty="0">
              <a:solidFill>
                <a:schemeClr val="tx1"/>
              </a:solidFill>
              <a:latin typeface="+mn-lt"/>
              <a:ea typeface="+mj-ea"/>
              <a:cs typeface="+mj-cs"/>
            </a:endParaRPr>
          </a:p>
        </p:txBody>
      </p:sp>
      <p:sp>
        <p:nvSpPr>
          <p:cNvPr id="9" name="Freeform: Shape 8">
            <a:extLst>
              <a:ext uri="{FF2B5EF4-FFF2-40B4-BE49-F238E27FC236}">
                <a16:creationId xmlns:a16="http://schemas.microsoft.com/office/drawing/2014/main" id="{F6EF57EF-D042-41D3-83E8-41A1FE6C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00A59BB-A268-4F3E-9D41-CA265AF16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63794DCE-9D34-40DF-AB3F-06DA8ACCD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5006452-918C-4282-A72C-C9692B669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Onlinemedia 5" title="BPPD - oefening voor positieduizeligheid">
            <a:hlinkClick r:id="" action="ppaction://media"/>
            <a:extLst>
              <a:ext uri="{FF2B5EF4-FFF2-40B4-BE49-F238E27FC236}">
                <a16:creationId xmlns:a16="http://schemas.microsoft.com/office/drawing/2014/main" id="{43A19BA2-6F3D-4E27-9A48-0E01CA331E0D}"/>
              </a:ext>
            </a:extLst>
          </p:cNvPr>
          <p:cNvPicPr>
            <a:picLocks noGrp="1" noRot="1" noChangeAspect="1"/>
          </p:cNvPicPr>
          <p:nvPr>
            <p:ph idx="1"/>
            <a:videoFile r:link="rId1"/>
          </p:nvPr>
        </p:nvPicPr>
        <p:blipFill>
          <a:blip r:embed="rId3"/>
          <a:stretch>
            <a:fillRect/>
          </a:stretch>
        </p:blipFill>
        <p:spPr>
          <a:xfrm>
            <a:off x="6016355" y="2016842"/>
            <a:ext cx="4791485" cy="2707372"/>
          </a:xfrm>
          <a:prstGeom prst="rect">
            <a:avLst/>
          </a:prstGeom>
        </p:spPr>
      </p:pic>
    </p:spTree>
    <p:extLst>
      <p:ext uri="{BB962C8B-B14F-4D97-AF65-F5344CB8AC3E}">
        <p14:creationId xmlns:p14="http://schemas.microsoft.com/office/powerpoint/2010/main" val="347341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FF592865-F4D4-4917-8128-3E40DC72AB09}"/>
              </a:ext>
            </a:extLst>
          </p:cNvPr>
          <p:cNvSpPr>
            <a:spLocks noGrp="1"/>
          </p:cNvSpPr>
          <p:nvPr>
            <p:ph type="title"/>
          </p:nvPr>
        </p:nvSpPr>
        <p:spPr>
          <a:xfrm>
            <a:off x="6055187" y="1511157"/>
            <a:ext cx="4977976" cy="1455996"/>
          </a:xfrm>
        </p:spPr>
        <p:txBody>
          <a:bodyPr>
            <a:normAutofit/>
          </a:bodyPr>
          <a:lstStyle/>
          <a:p>
            <a:r>
              <a:rPr lang="nl-NL" sz="4000" b="1" dirty="0">
                <a:solidFill>
                  <a:srgbClr val="000000"/>
                </a:solidFill>
                <a:latin typeface="+mn-lt"/>
              </a:rPr>
              <a:t>Duizeligheid door trauma</a:t>
            </a:r>
          </a:p>
        </p:txBody>
      </p:sp>
      <p:sp>
        <p:nvSpPr>
          <p:cNvPr id="14"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a:extLst>
              <a:ext uri="{FF2B5EF4-FFF2-40B4-BE49-F238E27FC236}">
                <a16:creationId xmlns:a16="http://schemas.microsoft.com/office/drawing/2014/main" id="{77210DB1-2A80-46F5-8AD6-80060E7381E0}"/>
              </a:ext>
            </a:extLst>
          </p:cNvPr>
          <p:cNvPicPr>
            <a:picLocks noChangeAspect="1"/>
          </p:cNvPicPr>
          <p:nvPr/>
        </p:nvPicPr>
        <p:blipFill>
          <a:blip r:embed="rId3"/>
          <a:stretch>
            <a:fillRect/>
          </a:stretch>
        </p:blipFill>
        <p:spPr>
          <a:xfrm>
            <a:off x="2441496" y="260583"/>
            <a:ext cx="2532690" cy="1266345"/>
          </a:xfrm>
          <a:prstGeom prst="rect">
            <a:avLst/>
          </a:prstGeom>
        </p:spPr>
      </p:pic>
      <p:sp>
        <p:nvSpPr>
          <p:cNvPr id="16"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a:extLst>
              <a:ext uri="{FF2B5EF4-FFF2-40B4-BE49-F238E27FC236}">
                <a16:creationId xmlns:a16="http://schemas.microsoft.com/office/drawing/2014/main" id="{28C8CDC5-1A20-4EDA-9666-C08965E36170}"/>
              </a:ext>
            </a:extLst>
          </p:cNvPr>
          <p:cNvPicPr>
            <a:picLocks noChangeAspect="1"/>
          </p:cNvPicPr>
          <p:nvPr/>
        </p:nvPicPr>
        <p:blipFill>
          <a:blip r:embed="rId4"/>
          <a:stretch>
            <a:fillRect/>
          </a:stretch>
        </p:blipFill>
        <p:spPr>
          <a:xfrm>
            <a:off x="327299" y="3875314"/>
            <a:ext cx="3747970" cy="2670429"/>
          </a:xfrm>
          <a:prstGeom prst="rect">
            <a:avLst/>
          </a:prstGeom>
        </p:spPr>
      </p:pic>
      <p:sp>
        <p:nvSpPr>
          <p:cNvPr id="3" name="Tijdelijke aanduiding voor inhoud 2">
            <a:extLst>
              <a:ext uri="{FF2B5EF4-FFF2-40B4-BE49-F238E27FC236}">
                <a16:creationId xmlns:a16="http://schemas.microsoft.com/office/drawing/2014/main" id="{39340C13-9AFF-4939-A806-9BA48AF86483}"/>
              </a:ext>
            </a:extLst>
          </p:cNvPr>
          <p:cNvSpPr>
            <a:spLocks noGrp="1"/>
          </p:cNvSpPr>
          <p:nvPr>
            <p:ph idx="1"/>
          </p:nvPr>
        </p:nvSpPr>
        <p:spPr>
          <a:xfrm>
            <a:off x="6090574" y="2421682"/>
            <a:ext cx="4977578" cy="3639289"/>
          </a:xfrm>
        </p:spPr>
        <p:txBody>
          <a:bodyPr anchor="ctr">
            <a:normAutofit/>
          </a:bodyPr>
          <a:lstStyle/>
          <a:p>
            <a:pPr marL="0" indent="0">
              <a:buNone/>
            </a:pPr>
            <a:r>
              <a:rPr lang="nl-NL" sz="2000">
                <a:solidFill>
                  <a:srgbClr val="000000"/>
                </a:solidFill>
              </a:rPr>
              <a:t>De meest bekende oorzaken van een stoornis van het evenwichtsorgaan zijn: Een ongeval met hoofdletsel (scheur van het rotsbeen; hierin liggen het binnenoor en evenwichtsorgaan).</a:t>
            </a:r>
          </a:p>
          <a:p>
            <a:endParaRPr lang="nl-NL" sz="2000">
              <a:solidFill>
                <a:srgbClr val="000000"/>
              </a:solidFill>
            </a:endParaRPr>
          </a:p>
          <a:p>
            <a:endParaRPr lang="nl-NL" sz="2000">
              <a:solidFill>
                <a:srgbClr val="000000"/>
              </a:solidFill>
            </a:endParaRPr>
          </a:p>
          <a:p>
            <a:endParaRPr lang="nl-NL" sz="2000">
              <a:solidFill>
                <a:srgbClr val="000000"/>
              </a:solidFill>
            </a:endParaRPr>
          </a:p>
        </p:txBody>
      </p:sp>
    </p:spTree>
    <p:extLst>
      <p:ext uri="{BB962C8B-B14F-4D97-AF65-F5344CB8AC3E}">
        <p14:creationId xmlns:p14="http://schemas.microsoft.com/office/powerpoint/2010/main" val="588708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56012-7009-437A-8781-341A9831D737}"/>
              </a:ext>
            </a:extLst>
          </p:cNvPr>
          <p:cNvSpPr>
            <a:spLocks noGrp="1"/>
          </p:cNvSpPr>
          <p:nvPr>
            <p:ph type="title"/>
          </p:nvPr>
        </p:nvSpPr>
        <p:spPr/>
        <p:txBody>
          <a:bodyPr/>
          <a:lstStyle/>
          <a:p>
            <a:r>
              <a:rPr lang="nl-NL" dirty="0"/>
              <a:t>Links</a:t>
            </a:r>
          </a:p>
        </p:txBody>
      </p:sp>
      <p:sp>
        <p:nvSpPr>
          <p:cNvPr id="3" name="Tijdelijke aanduiding voor inhoud 2">
            <a:extLst>
              <a:ext uri="{FF2B5EF4-FFF2-40B4-BE49-F238E27FC236}">
                <a16:creationId xmlns:a16="http://schemas.microsoft.com/office/drawing/2014/main" id="{A4FF3614-670D-460E-A87D-AF1A9A4D7FD3}"/>
              </a:ext>
            </a:extLst>
          </p:cNvPr>
          <p:cNvSpPr>
            <a:spLocks noGrp="1"/>
          </p:cNvSpPr>
          <p:nvPr>
            <p:ph idx="1"/>
          </p:nvPr>
        </p:nvSpPr>
        <p:spPr/>
        <p:txBody>
          <a:bodyPr>
            <a:normAutofit/>
          </a:bodyPr>
          <a:lstStyle/>
          <a:p>
            <a:r>
              <a:rPr lang="nl-NL" sz="2000" dirty="0">
                <a:hlinkClick r:id="rId2"/>
              </a:rPr>
              <a:t>https://www.catharinaziekenhuis.nl/files/Patient/Patientenfolders/_ScreensPages/Behandelingen/KNO-038-Duizeligheid.pdf</a:t>
            </a:r>
            <a:r>
              <a:rPr lang="nl-NL" sz="2000" dirty="0"/>
              <a:t> </a:t>
            </a:r>
          </a:p>
        </p:txBody>
      </p:sp>
    </p:spTree>
    <p:extLst>
      <p:ext uri="{BB962C8B-B14F-4D97-AF65-F5344CB8AC3E}">
        <p14:creationId xmlns:p14="http://schemas.microsoft.com/office/powerpoint/2010/main" val="438104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E494F-7E9E-463C-8109-E5EBA3D68A93}"/>
              </a:ext>
            </a:extLst>
          </p:cNvPr>
          <p:cNvSpPr>
            <a:spLocks noGrp="1"/>
          </p:cNvSpPr>
          <p:nvPr>
            <p:ph type="title"/>
          </p:nvPr>
        </p:nvSpPr>
        <p:spPr>
          <a:xfrm>
            <a:off x="630936" y="640080"/>
            <a:ext cx="4818888" cy="1481328"/>
          </a:xfrm>
        </p:spPr>
        <p:txBody>
          <a:bodyPr anchor="b">
            <a:normAutofit/>
          </a:bodyPr>
          <a:lstStyle/>
          <a:p>
            <a:pPr>
              <a:lnSpc>
                <a:spcPct val="90000"/>
              </a:lnSpc>
            </a:pPr>
            <a:r>
              <a:rPr lang="nl-NL" sz="3100" dirty="0"/>
              <a:t>Anatomie en fysiologie binnenoor (doolhof/ labyrint)</a:t>
            </a:r>
          </a:p>
        </p:txBody>
      </p:sp>
      <p:sp>
        <p:nvSpPr>
          <p:cNvPr id="3" name="Tijdelijke aanduiding voor inhoud 2">
            <a:extLst>
              <a:ext uri="{FF2B5EF4-FFF2-40B4-BE49-F238E27FC236}">
                <a16:creationId xmlns:a16="http://schemas.microsoft.com/office/drawing/2014/main" id="{B6389D74-8883-4E37-8787-60F767C8997A}"/>
              </a:ext>
            </a:extLst>
          </p:cNvPr>
          <p:cNvSpPr>
            <a:spLocks noGrp="1"/>
          </p:cNvSpPr>
          <p:nvPr>
            <p:ph idx="1"/>
          </p:nvPr>
        </p:nvSpPr>
        <p:spPr>
          <a:xfrm>
            <a:off x="630936" y="2386584"/>
            <a:ext cx="4818888" cy="3547872"/>
          </a:xfrm>
        </p:spPr>
        <p:txBody>
          <a:bodyPr anchor="t">
            <a:normAutofit fontScale="70000" lnSpcReduction="20000"/>
          </a:bodyPr>
          <a:lstStyle/>
          <a:p>
            <a:pPr marL="0" indent="0">
              <a:lnSpc>
                <a:spcPct val="100000"/>
              </a:lnSpc>
              <a:buNone/>
            </a:pPr>
            <a:r>
              <a:rPr lang="nl-NL" sz="2200" b="1" dirty="0"/>
              <a:t>Het binnenoor:</a:t>
            </a:r>
            <a:r>
              <a:rPr lang="nl-NL" sz="2200" dirty="0"/>
              <a:t> het gedeelte van het oor dat het geluid ‘waarneemt’: waar mechanische prikkels worden opgevangen door de gehoorzintuigcellen.</a:t>
            </a:r>
            <a:endParaRPr lang="nl-NL" sz="2200" b="1" dirty="0"/>
          </a:p>
          <a:p>
            <a:pPr>
              <a:lnSpc>
                <a:spcPct val="100000"/>
              </a:lnSpc>
            </a:pPr>
            <a:r>
              <a:rPr lang="nl-NL" sz="2200" b="1" dirty="0"/>
              <a:t>Slakkenhuis (bevat zintuigcellen voor het gehoor)</a:t>
            </a:r>
            <a:r>
              <a:rPr lang="nl-NL" sz="2200" dirty="0"/>
              <a:t>: zet geluidstrillingen om in zenuwimpulsen. Deze impulsen worden via de gehoorzenuw naar de hersenen geleid. (Op plaatje J, K en L.)</a:t>
            </a:r>
          </a:p>
          <a:p>
            <a:pPr>
              <a:lnSpc>
                <a:spcPct val="100000"/>
              </a:lnSpc>
            </a:pPr>
            <a:r>
              <a:rPr lang="nl-NL" sz="2200" b="1" dirty="0"/>
              <a:t>Drie halfcirkelvormige kanalen (evenwichtsorgaan samen met voorhof):</a:t>
            </a:r>
            <a:r>
              <a:rPr lang="nl-NL" sz="2200" dirty="0"/>
              <a:t> bevatten zintuigcellen voor het evenwicht. (Op plaatje F)</a:t>
            </a:r>
          </a:p>
          <a:p>
            <a:pPr>
              <a:lnSpc>
                <a:spcPct val="100000"/>
              </a:lnSpc>
            </a:pPr>
            <a:r>
              <a:rPr lang="nl-NL" sz="2200" b="1" dirty="0"/>
              <a:t>De voorhof </a:t>
            </a:r>
            <a:r>
              <a:rPr lang="nl-NL" sz="2200" dirty="0"/>
              <a:t>(het centrale deel van het inwendige oor):</a:t>
            </a:r>
            <a:r>
              <a:rPr lang="nl-NL" sz="2200" b="1" dirty="0"/>
              <a:t> </a:t>
            </a:r>
            <a:r>
              <a:rPr lang="nl-NL" sz="2200" dirty="0"/>
              <a:t>bevat ook zintuigcellen voor het evenwicht. Bevat twee blaasjes: ovale en ronde blaasje (G &amp; H). Vormt samen met halfcirkelvormige kanalen het evenwichtsorgaan.</a:t>
            </a:r>
          </a:p>
        </p:txBody>
      </p:sp>
      <p:pic>
        <p:nvPicPr>
          <p:cNvPr id="1026" name="Picture 2">
            <a:extLst>
              <a:ext uri="{FF2B5EF4-FFF2-40B4-BE49-F238E27FC236}">
                <a16:creationId xmlns:a16="http://schemas.microsoft.com/office/drawing/2014/main" id="{108CFBAA-9B9D-44CE-AF1D-CD0508F810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893" b="9350"/>
          <a:stretch/>
        </p:blipFill>
        <p:spPr bwMode="auto">
          <a:xfrm>
            <a:off x="5626584" y="2121408"/>
            <a:ext cx="6307376" cy="3547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401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5C46C10-A0D3-497E-AE1A-3D2CC7EC843D}"/>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b="1" dirty="0" err="1">
                <a:latin typeface="+mn-lt"/>
              </a:rPr>
              <a:t>Duizeligheid</a:t>
            </a:r>
            <a:endParaRPr lang="en-US" sz="4000" b="1" dirty="0">
              <a:latin typeface="+mn-lt"/>
            </a:endParaRPr>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jdelijke aanduiding voor inhoud 7">
            <a:extLst>
              <a:ext uri="{FF2B5EF4-FFF2-40B4-BE49-F238E27FC236}">
                <a16:creationId xmlns:a16="http://schemas.microsoft.com/office/drawing/2014/main" id="{D5878121-4D38-4443-AC8D-A46436D57F53}"/>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pPr marL="0" indent="0">
              <a:buNone/>
            </a:pPr>
            <a:r>
              <a:rPr lang="en-US" sz="2000" b="1" dirty="0"/>
              <a:t>Er </a:t>
            </a:r>
            <a:r>
              <a:rPr lang="en-US" sz="2000" b="1" dirty="0" err="1"/>
              <a:t>zijn</a:t>
            </a:r>
            <a:r>
              <a:rPr lang="en-US" sz="2000" b="1" dirty="0"/>
              <a:t> </a:t>
            </a:r>
            <a:r>
              <a:rPr lang="en-US" sz="2000" b="1" dirty="0" err="1"/>
              <a:t>verschillende</a:t>
            </a:r>
            <a:r>
              <a:rPr lang="en-US" sz="2000" b="1" dirty="0"/>
              <a:t> </a:t>
            </a:r>
            <a:r>
              <a:rPr lang="en-US" sz="2000" b="1" dirty="0" err="1"/>
              <a:t>oorzaken</a:t>
            </a:r>
            <a:r>
              <a:rPr lang="en-US" sz="2000" b="1" dirty="0"/>
              <a:t> van </a:t>
            </a:r>
            <a:r>
              <a:rPr lang="en-US" sz="2000" b="1" dirty="0" err="1"/>
              <a:t>duizeligheid</a:t>
            </a:r>
            <a:r>
              <a:rPr lang="en-US" sz="2000" b="1" dirty="0"/>
              <a:t>.</a:t>
            </a:r>
          </a:p>
          <a:p>
            <a:r>
              <a:rPr lang="en-US" sz="2000" dirty="0" err="1"/>
              <a:t>Draaiduizeligheid</a:t>
            </a:r>
            <a:endParaRPr lang="en-US" sz="2000" dirty="0"/>
          </a:p>
          <a:p>
            <a:r>
              <a:rPr lang="en-US" sz="2000" dirty="0"/>
              <a:t>Licht </a:t>
            </a:r>
            <a:r>
              <a:rPr lang="en-US" sz="2000" dirty="0" err="1"/>
              <a:t>gevoelig</a:t>
            </a:r>
            <a:r>
              <a:rPr lang="en-US" sz="2000" dirty="0"/>
              <a:t> in het </a:t>
            </a:r>
            <a:r>
              <a:rPr lang="en-US" sz="2000" dirty="0" err="1"/>
              <a:t>hoofd</a:t>
            </a:r>
            <a:endParaRPr lang="en-US" sz="2000" dirty="0"/>
          </a:p>
          <a:p>
            <a:r>
              <a:rPr lang="en-US" sz="2000" dirty="0" err="1"/>
              <a:t>Duizeligheid</a:t>
            </a:r>
            <a:r>
              <a:rPr lang="en-US" sz="2000" dirty="0"/>
              <a:t> </a:t>
            </a:r>
            <a:r>
              <a:rPr lang="en-US" sz="2000" dirty="0" err="1"/>
              <a:t>bij</a:t>
            </a:r>
            <a:r>
              <a:rPr lang="en-US" sz="2000" dirty="0"/>
              <a:t> </a:t>
            </a:r>
            <a:r>
              <a:rPr lang="en-US" sz="2000" dirty="0" err="1"/>
              <a:t>ouderen</a:t>
            </a:r>
            <a:endParaRPr lang="en-US" sz="2000" dirty="0"/>
          </a:p>
          <a:p>
            <a:r>
              <a:rPr lang="en-US" sz="2000" dirty="0" err="1"/>
              <a:t>Duizeligheid</a:t>
            </a:r>
            <a:r>
              <a:rPr lang="en-US" sz="2000" dirty="0"/>
              <a:t> door trauma</a:t>
            </a:r>
          </a:p>
          <a:p>
            <a:pPr marL="0"/>
            <a:endParaRPr lang="en-US" sz="2000" dirty="0"/>
          </a:p>
          <a:p>
            <a:endParaRPr lang="en-US" sz="2000" dirty="0"/>
          </a:p>
          <a:p>
            <a:endParaRPr lang="en-US" sz="2000" dirty="0"/>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47F96E0E-5113-4062-B214-B567DD095F05}"/>
              </a:ext>
            </a:extLst>
          </p:cNvPr>
          <p:cNvPicPr>
            <a:picLocks noGrp="1" noChangeAspect="1"/>
          </p:cNvPicPr>
          <p:nvPr>
            <p:ph sz="half" idx="2"/>
          </p:nvPr>
        </p:nvPicPr>
        <p:blipFill rotWithShape="1">
          <a:blip r:embed="rId2"/>
          <a:srcRect t="2421" r="-2" b="3062"/>
          <a:stretch/>
        </p:blipFill>
        <p:spPr>
          <a:xfrm>
            <a:off x="5977788" y="799352"/>
            <a:ext cx="5425410" cy="5259296"/>
          </a:xfrm>
          <a:prstGeom prst="rect">
            <a:avLst/>
          </a:prstGeom>
        </p:spPr>
      </p:pic>
    </p:spTree>
    <p:extLst>
      <p:ext uri="{BB962C8B-B14F-4D97-AF65-F5344CB8AC3E}">
        <p14:creationId xmlns:p14="http://schemas.microsoft.com/office/powerpoint/2010/main" val="2939553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5C46C10-A0D3-497E-AE1A-3D2CC7EC843D}"/>
              </a:ext>
            </a:extLst>
          </p:cNvPr>
          <p:cNvSpPr>
            <a:spLocks noGrp="1"/>
          </p:cNvSpPr>
          <p:nvPr>
            <p:ph type="title"/>
          </p:nvPr>
        </p:nvSpPr>
        <p:spPr>
          <a:xfrm>
            <a:off x="648929" y="728912"/>
            <a:ext cx="5170852" cy="1090363"/>
          </a:xfrm>
        </p:spPr>
        <p:txBody>
          <a:bodyPr vert="horz" lIns="91440" tIns="45720" rIns="91440" bIns="45720" rtlCol="0" anchor="ctr">
            <a:normAutofit/>
          </a:bodyPr>
          <a:lstStyle/>
          <a:p>
            <a:r>
              <a:rPr lang="en-US" sz="4000" b="1" dirty="0" err="1">
                <a:latin typeface="+mn-lt"/>
              </a:rPr>
              <a:t>Duizeligheid</a:t>
            </a:r>
            <a:endParaRPr lang="en-US" sz="4000" b="1" dirty="0">
              <a:latin typeface="+mn-lt"/>
            </a:endParaRPr>
          </a:p>
        </p:txBody>
      </p:sp>
      <p:sp>
        <p:nvSpPr>
          <p:cNvPr id="8" name="Tijdelijke aanduiding voor inhoud 7">
            <a:extLst>
              <a:ext uri="{FF2B5EF4-FFF2-40B4-BE49-F238E27FC236}">
                <a16:creationId xmlns:a16="http://schemas.microsoft.com/office/drawing/2014/main" id="{D5878121-4D38-4443-AC8D-A46436D57F53}"/>
              </a:ext>
            </a:extLst>
          </p:cNvPr>
          <p:cNvSpPr>
            <a:spLocks noGrp="1"/>
          </p:cNvSpPr>
          <p:nvPr>
            <p:ph sz="half" idx="1"/>
          </p:nvPr>
        </p:nvSpPr>
        <p:spPr>
          <a:xfrm>
            <a:off x="648930" y="1819275"/>
            <a:ext cx="5180245" cy="4309813"/>
          </a:xfrm>
        </p:spPr>
        <p:txBody>
          <a:bodyPr vert="horz" lIns="91440" tIns="45720" rIns="91440" bIns="45720" rtlCol="0">
            <a:normAutofit/>
          </a:bodyPr>
          <a:lstStyle/>
          <a:p>
            <a:r>
              <a:rPr lang="en-US" sz="2400" dirty="0" err="1"/>
              <a:t>Wanneer</a:t>
            </a:r>
            <a:r>
              <a:rPr lang="en-US" sz="2400" dirty="0"/>
              <a:t> word je </a:t>
            </a:r>
            <a:r>
              <a:rPr lang="en-US" sz="2400" dirty="0" err="1"/>
              <a:t>duizelig</a:t>
            </a:r>
            <a:r>
              <a:rPr lang="en-US" sz="2400" dirty="0"/>
              <a:t>?</a:t>
            </a:r>
          </a:p>
          <a:p>
            <a:r>
              <a:rPr lang="en-US" sz="2400" dirty="0" err="1"/>
              <a:t>Waar</a:t>
            </a:r>
            <a:r>
              <a:rPr lang="en-US" sz="2400" dirty="0"/>
              <a:t> ben </a:t>
            </a:r>
            <a:r>
              <a:rPr lang="en-US" sz="2400" dirty="0" err="1"/>
              <a:t>ik</a:t>
            </a:r>
            <a:r>
              <a:rPr lang="en-US" sz="2400" dirty="0"/>
              <a:t> mee </a:t>
            </a:r>
            <a:r>
              <a:rPr lang="en-US" sz="2400" dirty="0" err="1"/>
              <a:t>bezig</a:t>
            </a:r>
            <a:r>
              <a:rPr lang="en-US" sz="2400" dirty="0"/>
              <a:t>?</a:t>
            </a:r>
          </a:p>
          <a:p>
            <a:r>
              <a:rPr lang="en-US" sz="2400" dirty="0"/>
              <a:t>Wat </a:t>
            </a:r>
            <a:r>
              <a:rPr lang="en-US" sz="2400" dirty="0" err="1"/>
              <a:t>voel</a:t>
            </a:r>
            <a:r>
              <a:rPr lang="en-US" sz="2400" dirty="0"/>
              <a:t> </a:t>
            </a:r>
            <a:r>
              <a:rPr lang="en-US" sz="2400" dirty="0" err="1"/>
              <a:t>ik</a:t>
            </a:r>
            <a:r>
              <a:rPr lang="en-US" sz="2400" dirty="0"/>
              <a:t>?</a:t>
            </a:r>
          </a:p>
          <a:p>
            <a:r>
              <a:rPr lang="en-US" sz="2400" dirty="0"/>
              <a:t>Wat merk </a:t>
            </a:r>
            <a:r>
              <a:rPr lang="en-US" sz="2400" dirty="0" err="1"/>
              <a:t>ik</a:t>
            </a:r>
            <a:r>
              <a:rPr lang="en-US" sz="2400" dirty="0"/>
              <a:t> </a:t>
            </a:r>
            <a:r>
              <a:rPr lang="en-US" sz="2400" dirty="0" err="1"/>
              <a:t>verder</a:t>
            </a:r>
            <a:r>
              <a:rPr lang="en-US" sz="2400" dirty="0"/>
              <a:t> </a:t>
            </a:r>
            <a:r>
              <a:rPr lang="en-US" sz="2400" dirty="0" err="1"/>
              <a:t>aan</a:t>
            </a:r>
            <a:r>
              <a:rPr lang="en-US" sz="2400" dirty="0"/>
              <a:t> </a:t>
            </a:r>
            <a:r>
              <a:rPr lang="en-US" sz="2400" dirty="0" err="1"/>
              <a:t>mijn</a:t>
            </a:r>
            <a:r>
              <a:rPr lang="en-US" sz="2400" dirty="0"/>
              <a:t> </a:t>
            </a:r>
            <a:r>
              <a:rPr lang="en-US" sz="2400" dirty="0" err="1"/>
              <a:t>lichaam</a:t>
            </a:r>
            <a:r>
              <a:rPr lang="en-US" sz="2400" dirty="0"/>
              <a:t>?</a:t>
            </a:r>
          </a:p>
          <a:p>
            <a:r>
              <a:rPr lang="en-US" sz="2400" dirty="0" err="1"/>
              <a:t>Hoelang</a:t>
            </a:r>
            <a:r>
              <a:rPr lang="en-US" sz="2400" dirty="0"/>
              <a:t> </a:t>
            </a:r>
            <a:r>
              <a:rPr lang="en-US" sz="2400" dirty="0" err="1"/>
              <a:t>duurt</a:t>
            </a:r>
            <a:r>
              <a:rPr lang="en-US" sz="2400" dirty="0"/>
              <a:t> het?</a:t>
            </a:r>
          </a:p>
          <a:p>
            <a:r>
              <a:rPr lang="en-US" sz="2400" dirty="0"/>
              <a:t>Wat </a:t>
            </a:r>
            <a:r>
              <a:rPr lang="en-US" sz="2400" dirty="0" err="1"/>
              <a:t>helpt</a:t>
            </a:r>
            <a:r>
              <a:rPr lang="en-US" sz="2400" dirty="0"/>
              <a:t> om het </a:t>
            </a:r>
            <a:r>
              <a:rPr lang="en-US" sz="2400" dirty="0" err="1"/>
              <a:t>te</a:t>
            </a:r>
            <a:r>
              <a:rPr lang="en-US" sz="2400" dirty="0"/>
              <a:t> </a:t>
            </a:r>
            <a:r>
              <a:rPr lang="en-US" sz="2400" dirty="0" err="1"/>
              <a:t>verminderen</a:t>
            </a:r>
            <a:r>
              <a:rPr lang="en-US" sz="2400" dirty="0"/>
              <a:t>?</a:t>
            </a:r>
          </a:p>
          <a:p>
            <a:r>
              <a:rPr lang="en-US" sz="2400" dirty="0"/>
              <a:t>Hoe </a:t>
            </a:r>
            <a:r>
              <a:rPr lang="en-US" sz="2400" dirty="0" err="1"/>
              <a:t>vaak</a:t>
            </a:r>
            <a:r>
              <a:rPr lang="en-US" sz="2400" dirty="0"/>
              <a:t> </a:t>
            </a:r>
            <a:r>
              <a:rPr lang="en-US" sz="2400" dirty="0" err="1"/>
              <a:t>komt</a:t>
            </a:r>
            <a:r>
              <a:rPr lang="en-US" sz="2400" dirty="0"/>
              <a:t> het </a:t>
            </a:r>
            <a:r>
              <a:rPr lang="en-US" sz="2400" dirty="0" err="1"/>
              <a:t>terug</a:t>
            </a:r>
            <a:r>
              <a:rPr lang="en-US" sz="2400" dirty="0"/>
              <a:t>?</a:t>
            </a:r>
          </a:p>
          <a:p>
            <a:endParaRPr lang="en-US" sz="2000" dirty="0"/>
          </a:p>
          <a:p>
            <a:pPr marL="0" indent="0">
              <a:buNone/>
            </a:pPr>
            <a:r>
              <a:rPr lang="en-US" sz="1400" dirty="0" err="1"/>
              <a:t>Bron</a:t>
            </a:r>
            <a:r>
              <a:rPr lang="en-US" sz="1400" dirty="0"/>
              <a:t>: </a:t>
            </a:r>
            <a:r>
              <a:rPr lang="en-US" sz="1400" dirty="0" err="1"/>
              <a:t>thuisarts</a:t>
            </a:r>
            <a:r>
              <a:rPr lang="en-US" sz="1400" dirty="0"/>
              <a:t>; </a:t>
            </a:r>
            <a:r>
              <a:rPr lang="en-US" sz="1400" dirty="0" err="1"/>
              <a:t>ik</a:t>
            </a:r>
            <a:r>
              <a:rPr lang="en-US" sz="1400" dirty="0"/>
              <a:t> ben </a:t>
            </a:r>
            <a:r>
              <a:rPr lang="en-US" sz="1400" dirty="0" err="1"/>
              <a:t>duizelig</a:t>
            </a:r>
            <a:endParaRPr lang="en-US" sz="1400" dirty="0"/>
          </a:p>
          <a:p>
            <a:endParaRPr lang="en-US" sz="2000" dirty="0"/>
          </a:p>
        </p:txBody>
      </p:sp>
      <p:pic>
        <p:nvPicPr>
          <p:cNvPr id="6" name="Tijdelijke aanduiding voor inhoud 5">
            <a:extLst>
              <a:ext uri="{FF2B5EF4-FFF2-40B4-BE49-F238E27FC236}">
                <a16:creationId xmlns:a16="http://schemas.microsoft.com/office/drawing/2014/main" id="{65806151-E6F9-4C8C-ACA4-0597C073B250}"/>
              </a:ext>
            </a:extLst>
          </p:cNvPr>
          <p:cNvPicPr>
            <a:picLocks noGrp="1" noChangeAspect="1"/>
          </p:cNvPicPr>
          <p:nvPr>
            <p:ph sz="half" idx="2"/>
          </p:nvPr>
        </p:nvPicPr>
        <p:blipFill rotWithShape="1">
          <a:blip r:embed="rId2"/>
          <a:srcRect l="28893" r="9393"/>
          <a:stretch/>
        </p:blipFill>
        <p:spPr>
          <a:xfrm>
            <a:off x="6182944" y="557189"/>
            <a:ext cx="5170852" cy="5571898"/>
          </a:xfrm>
          <a:prstGeom prst="rect">
            <a:avLst/>
          </a:prstGeom>
          <a:effectLst/>
        </p:spPr>
      </p:pic>
    </p:spTree>
    <p:extLst>
      <p:ext uri="{BB962C8B-B14F-4D97-AF65-F5344CB8AC3E}">
        <p14:creationId xmlns:p14="http://schemas.microsoft.com/office/powerpoint/2010/main" val="281712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DC3AC9B3-24CE-42D9-B9A3-D0658D12BFB7}"/>
              </a:ext>
            </a:extLst>
          </p:cNvPr>
          <p:cNvSpPr>
            <a:spLocks noGrp="1"/>
          </p:cNvSpPr>
          <p:nvPr>
            <p:ph type="title"/>
          </p:nvPr>
        </p:nvSpPr>
        <p:spPr>
          <a:xfrm>
            <a:off x="684062" y="1004886"/>
            <a:ext cx="6333088" cy="1325563"/>
          </a:xfrm>
        </p:spPr>
        <p:txBody>
          <a:bodyPr>
            <a:normAutofit/>
          </a:bodyPr>
          <a:lstStyle/>
          <a:p>
            <a:r>
              <a:rPr lang="nl-NL" b="1" dirty="0">
                <a:latin typeface="+mn-lt"/>
              </a:rPr>
              <a:t>Adviezen bij duizeligheid</a:t>
            </a:r>
          </a:p>
        </p:txBody>
      </p:sp>
      <p:sp>
        <p:nvSpPr>
          <p:cNvPr id="16" name="Freeform: Shape 15">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28767B97-C161-4162-9FDD-F6828062AD2A}"/>
              </a:ext>
            </a:extLst>
          </p:cNvPr>
          <p:cNvSpPr>
            <a:spLocks noGrp="1"/>
          </p:cNvSpPr>
          <p:nvPr>
            <p:ph idx="1"/>
          </p:nvPr>
        </p:nvSpPr>
        <p:spPr>
          <a:xfrm>
            <a:off x="888964" y="2330450"/>
            <a:ext cx="5393361" cy="4351338"/>
          </a:xfrm>
        </p:spPr>
        <p:txBody>
          <a:bodyPr>
            <a:normAutofit/>
          </a:bodyPr>
          <a:lstStyle/>
          <a:p>
            <a:pPr marL="0" indent="0">
              <a:buNone/>
            </a:pPr>
            <a:r>
              <a:rPr lang="nl-NL" b="1" dirty="0"/>
              <a:t>Gezondheidsadviezen:</a:t>
            </a:r>
          </a:p>
          <a:p>
            <a:r>
              <a:rPr lang="nl-NL" dirty="0"/>
              <a:t>Probeer fit te blijven ..blijf bewegen</a:t>
            </a:r>
          </a:p>
          <a:p>
            <a:r>
              <a:rPr lang="nl-NL" dirty="0"/>
              <a:t>Eet gezond</a:t>
            </a:r>
          </a:p>
          <a:p>
            <a:r>
              <a:rPr lang="nl-NL" dirty="0"/>
              <a:t>Rook niet</a:t>
            </a:r>
          </a:p>
          <a:p>
            <a:r>
              <a:rPr lang="nl-NL" dirty="0"/>
              <a:t>Probeer stress te verminderen</a:t>
            </a:r>
          </a:p>
          <a:p>
            <a:endParaRPr lang="nl-NL" dirty="0"/>
          </a:p>
          <a:p>
            <a:endParaRPr lang="nl-NL" dirty="0"/>
          </a:p>
        </p:txBody>
      </p:sp>
      <p:sp>
        <p:nvSpPr>
          <p:cNvPr id="18" name="Oval 17">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5" name="Afbeelding 4">
            <a:extLst>
              <a:ext uri="{FF2B5EF4-FFF2-40B4-BE49-F238E27FC236}">
                <a16:creationId xmlns:a16="http://schemas.microsoft.com/office/drawing/2014/main" id="{CACE9A8E-5D52-473B-A880-965107DE8719}"/>
              </a:ext>
            </a:extLst>
          </p:cNvPr>
          <p:cNvPicPr>
            <a:picLocks noChangeAspect="1"/>
          </p:cNvPicPr>
          <p:nvPr/>
        </p:nvPicPr>
        <p:blipFill rotWithShape="1">
          <a:blip r:embed="rId2"/>
          <a:srcRect l="6064" r="35187" b="3"/>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2" name="Freeform: Shape 21">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4" name="Straight Connector 23">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59277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0117344-6310-4F88-9746-E6E1C816738F}"/>
              </a:ext>
            </a:extLst>
          </p:cNvPr>
          <p:cNvSpPr>
            <a:spLocks noGrp="1"/>
          </p:cNvSpPr>
          <p:nvPr>
            <p:ph type="title"/>
          </p:nvPr>
        </p:nvSpPr>
        <p:spPr>
          <a:xfrm>
            <a:off x="1245072" y="1289765"/>
            <a:ext cx="3651101" cy="4270963"/>
          </a:xfrm>
        </p:spPr>
        <p:txBody>
          <a:bodyPr anchor="ctr">
            <a:normAutofit/>
          </a:bodyPr>
          <a:lstStyle/>
          <a:p>
            <a:pPr algn="ctr"/>
            <a:r>
              <a:rPr lang="nl-NL" sz="4800">
                <a:solidFill>
                  <a:srgbClr val="FFFFFF"/>
                </a:solidFill>
              </a:rPr>
              <a:t>Wanneer contact opnemen bij duizeligheid?</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Tijdelijke aanduiding voor inhoud 2">
            <a:extLst>
              <a:ext uri="{FF2B5EF4-FFF2-40B4-BE49-F238E27FC236}">
                <a16:creationId xmlns:a16="http://schemas.microsoft.com/office/drawing/2014/main" id="{E2B3708C-64B3-4FB4-A461-614621282FB1}"/>
              </a:ext>
            </a:extLst>
          </p:cNvPr>
          <p:cNvSpPr>
            <a:spLocks noGrp="1"/>
          </p:cNvSpPr>
          <p:nvPr>
            <p:ph idx="1"/>
          </p:nvPr>
        </p:nvSpPr>
        <p:spPr>
          <a:xfrm>
            <a:off x="6352099" y="813040"/>
            <a:ext cx="4771607" cy="5837949"/>
          </a:xfrm>
        </p:spPr>
        <p:txBody>
          <a:bodyPr anchor="ctr">
            <a:normAutofit/>
          </a:bodyPr>
          <a:lstStyle/>
          <a:p>
            <a:pPr marL="0" indent="0">
              <a:buNone/>
            </a:pPr>
            <a:r>
              <a:rPr lang="nl-NL" sz="1800" b="1" dirty="0">
                <a:solidFill>
                  <a:schemeClr val="tx1">
                    <a:alpha val="80000"/>
                  </a:schemeClr>
                </a:solidFill>
              </a:rPr>
              <a:t>Bij plotselinge duizeligheid of lichtheid in het hoofd samen met een van deze verschijnselen:</a:t>
            </a:r>
          </a:p>
          <a:p>
            <a:r>
              <a:rPr lang="nl-NL" sz="1800" dirty="0">
                <a:solidFill>
                  <a:schemeClr val="tx1">
                    <a:alpha val="80000"/>
                  </a:schemeClr>
                </a:solidFill>
              </a:rPr>
              <a:t>Plotseling: dubbelzien, moeilijk praten, slikken of lopen, minder kracht of gevoel in een arm of been;</a:t>
            </a:r>
          </a:p>
          <a:p>
            <a:r>
              <a:rPr lang="nl-NL" sz="1800" dirty="0">
                <a:solidFill>
                  <a:schemeClr val="tx1">
                    <a:alpha val="80000"/>
                  </a:schemeClr>
                </a:solidFill>
              </a:rPr>
              <a:t>Plotseling minder kunnen horen;</a:t>
            </a:r>
          </a:p>
          <a:p>
            <a:r>
              <a:rPr lang="nl-NL" sz="1800" dirty="0">
                <a:solidFill>
                  <a:schemeClr val="tx1">
                    <a:alpha val="80000"/>
                  </a:schemeClr>
                </a:solidFill>
              </a:rPr>
              <a:t>Plotseling zeer hevige hoofd- of nekpijn;</a:t>
            </a:r>
          </a:p>
          <a:p>
            <a:r>
              <a:rPr lang="nl-NL" sz="1800" dirty="0">
                <a:solidFill>
                  <a:schemeClr val="tx1">
                    <a:alpha val="80000"/>
                  </a:schemeClr>
                </a:solidFill>
              </a:rPr>
              <a:t>(Gevoel van) vallen of flauwvallen;</a:t>
            </a:r>
          </a:p>
          <a:p>
            <a:r>
              <a:rPr lang="nl-NL" sz="1800" dirty="0">
                <a:solidFill>
                  <a:schemeClr val="tx1">
                    <a:alpha val="80000"/>
                  </a:schemeClr>
                </a:solidFill>
              </a:rPr>
              <a:t>Hoofdpijn, misselijk en sloom na langdurig verblijf in gesloten ruimte zonder ventilatie;</a:t>
            </a:r>
          </a:p>
          <a:p>
            <a:r>
              <a:rPr lang="nl-NL" sz="1800" dirty="0">
                <a:solidFill>
                  <a:schemeClr val="tx1">
                    <a:alpha val="80000"/>
                  </a:schemeClr>
                </a:solidFill>
              </a:rPr>
              <a:t>Als de patiënt diabetes mellitus heeft en mogelijk een te laag bloedsuiker.</a:t>
            </a:r>
          </a:p>
          <a:p>
            <a:pPr marL="0" indent="0">
              <a:buNone/>
            </a:pPr>
            <a:endParaRPr lang="nl-NL" sz="16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C4B8E17-B691-498D-9578-AC4408AA7487}"/>
              </a:ext>
            </a:extLst>
          </p:cNvPr>
          <p:cNvSpPr>
            <a:spLocks noGrp="1"/>
          </p:cNvSpPr>
          <p:nvPr>
            <p:ph type="title"/>
          </p:nvPr>
        </p:nvSpPr>
        <p:spPr>
          <a:xfrm>
            <a:off x="1245072" y="1289765"/>
            <a:ext cx="3651101" cy="4270963"/>
          </a:xfrm>
        </p:spPr>
        <p:txBody>
          <a:bodyPr anchor="ctr">
            <a:normAutofit/>
          </a:bodyPr>
          <a:lstStyle/>
          <a:p>
            <a:pPr algn="ctr"/>
            <a:r>
              <a:rPr lang="nl-NL" sz="4800" dirty="0">
                <a:solidFill>
                  <a:srgbClr val="FFFFFF"/>
                </a:solidFill>
              </a:rPr>
              <a:t>Wanneer contact opnemen bij duizeligheid?</a:t>
            </a:r>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Tijdelijke aanduiding voor inhoud 2">
            <a:extLst>
              <a:ext uri="{FF2B5EF4-FFF2-40B4-BE49-F238E27FC236}">
                <a16:creationId xmlns:a16="http://schemas.microsoft.com/office/drawing/2014/main" id="{84BD681C-0603-4F5E-9A89-9C0B5F71934D}"/>
              </a:ext>
            </a:extLst>
          </p:cNvPr>
          <p:cNvSpPr>
            <a:spLocks noGrp="1"/>
          </p:cNvSpPr>
          <p:nvPr>
            <p:ph idx="1"/>
          </p:nvPr>
        </p:nvSpPr>
        <p:spPr>
          <a:xfrm>
            <a:off x="6297233" y="518400"/>
            <a:ext cx="4771607" cy="5837949"/>
          </a:xfrm>
        </p:spPr>
        <p:txBody>
          <a:bodyPr anchor="ctr">
            <a:normAutofit/>
          </a:bodyPr>
          <a:lstStyle/>
          <a:p>
            <a:r>
              <a:rPr lang="nl-NL" sz="1800" dirty="0">
                <a:solidFill>
                  <a:schemeClr val="tx1">
                    <a:alpha val="80000"/>
                  </a:schemeClr>
                </a:solidFill>
              </a:rPr>
              <a:t>U ouder bent dan 65 jaar;</a:t>
            </a:r>
          </a:p>
          <a:p>
            <a:r>
              <a:rPr lang="nl-NL" sz="1800" dirty="0">
                <a:solidFill>
                  <a:schemeClr val="tx1">
                    <a:alpha val="80000"/>
                  </a:schemeClr>
                </a:solidFill>
              </a:rPr>
              <a:t>Een verhoogde kans heeft op hart- en vaatziekten zoals bij diabetes mellitus;</a:t>
            </a:r>
          </a:p>
          <a:p>
            <a:r>
              <a:rPr lang="nl-NL" sz="1800" dirty="0">
                <a:solidFill>
                  <a:schemeClr val="tx1">
                    <a:alpha val="80000"/>
                  </a:schemeClr>
                </a:solidFill>
              </a:rPr>
              <a:t>Als u ooit een beroerte of andere hart- en vaatziekte heeft gehad;</a:t>
            </a:r>
          </a:p>
          <a:p>
            <a:r>
              <a:rPr lang="nl-NL" sz="1800" dirty="0">
                <a:solidFill>
                  <a:schemeClr val="tx1">
                    <a:alpha val="80000"/>
                  </a:schemeClr>
                </a:solidFill>
              </a:rPr>
              <a:t>Als u bloedverdunners gebruikt (antistolling).</a:t>
            </a:r>
          </a:p>
          <a:p>
            <a:pPr marL="0" indent="0">
              <a:buNone/>
            </a:pPr>
            <a:endParaRPr lang="nl-NL" sz="1600" dirty="0">
              <a:solidFill>
                <a:schemeClr val="tx1">
                  <a:alpha val="80000"/>
                </a:schemeClr>
              </a:solidFill>
            </a:endParaRPr>
          </a:p>
        </p:txBody>
      </p:sp>
      <p:sp>
        <p:nvSpPr>
          <p:cNvPr id="3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90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FD9807-030E-41D0-B07B-D3B8EB89E742}"/>
              </a:ext>
            </a:extLst>
          </p:cNvPr>
          <p:cNvSpPr>
            <a:spLocks noGrp="1"/>
          </p:cNvSpPr>
          <p:nvPr>
            <p:ph type="title"/>
          </p:nvPr>
        </p:nvSpPr>
        <p:spPr>
          <a:xfrm>
            <a:off x="793661" y="518336"/>
            <a:ext cx="10066122" cy="1298448"/>
          </a:xfrm>
        </p:spPr>
        <p:txBody>
          <a:bodyPr vert="horz" lIns="91440" tIns="45720" rIns="91440" bIns="45720" rtlCol="0" anchor="b">
            <a:normAutofit/>
          </a:bodyPr>
          <a:lstStyle/>
          <a:p>
            <a:r>
              <a:rPr lang="en-US" b="1" dirty="0" err="1">
                <a:latin typeface="+mn-lt"/>
              </a:rPr>
              <a:t>Draaiduizeligheid</a:t>
            </a:r>
            <a:br>
              <a:rPr lang="en-US" b="1" dirty="0"/>
            </a:br>
            <a:r>
              <a:rPr lang="en-US" dirty="0"/>
              <a:t>(</a:t>
            </a:r>
            <a:r>
              <a:rPr lang="en-US" dirty="0" err="1"/>
              <a:t>draaivertigo</a:t>
            </a:r>
            <a:r>
              <a:rPr lang="en-US" dirty="0"/>
              <a:t>, </a:t>
            </a:r>
            <a:r>
              <a:rPr lang="en-US" dirty="0" err="1"/>
              <a:t>evenwichtsstoornis</a:t>
            </a:r>
            <a:r>
              <a:rPr lang="en-US" dirty="0"/>
              <a:t>)</a:t>
            </a:r>
          </a:p>
        </p:txBody>
      </p:sp>
      <p:sp>
        <p:nvSpPr>
          <p:cNvPr id="17" name="Rectangle 1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C6D8BF9-CCD2-4350-AAF6-B59F68FF824C}"/>
              </a:ext>
            </a:extLst>
          </p:cNvPr>
          <p:cNvSpPr>
            <a:spLocks noGrp="1"/>
          </p:cNvSpPr>
          <p:nvPr>
            <p:ph sz="half" idx="1"/>
          </p:nvPr>
        </p:nvSpPr>
        <p:spPr>
          <a:xfrm>
            <a:off x="793661" y="2599509"/>
            <a:ext cx="4530898" cy="3639450"/>
          </a:xfrm>
        </p:spPr>
        <p:txBody>
          <a:bodyPr vert="horz" lIns="91440" tIns="45720" rIns="91440" bIns="45720" rtlCol="0" anchor="ctr">
            <a:normAutofit/>
          </a:bodyPr>
          <a:lstStyle/>
          <a:p>
            <a:pPr marL="0"/>
            <a:r>
              <a:rPr lang="en-US" sz="2000" dirty="0" err="1"/>
              <a:t>Bij</a:t>
            </a:r>
            <a:r>
              <a:rPr lang="en-US" sz="2000" dirty="0"/>
              <a:t> </a:t>
            </a:r>
            <a:r>
              <a:rPr lang="en-US" sz="2000" dirty="0" err="1"/>
              <a:t>draaiduizeligheid</a:t>
            </a:r>
            <a:r>
              <a:rPr lang="en-US" sz="2000" dirty="0"/>
              <a:t> </a:t>
            </a:r>
            <a:r>
              <a:rPr lang="en-US" sz="2000" dirty="0" err="1"/>
              <a:t>ziet</a:t>
            </a:r>
            <a:r>
              <a:rPr lang="en-US" sz="2000" dirty="0"/>
              <a:t> de </a:t>
            </a:r>
            <a:r>
              <a:rPr lang="en-US" sz="2000" dirty="0" err="1"/>
              <a:t>persoon</a:t>
            </a:r>
            <a:r>
              <a:rPr lang="en-US" sz="2000" dirty="0"/>
              <a:t> </a:t>
            </a:r>
            <a:r>
              <a:rPr lang="en-US" sz="2000" dirty="0" err="1"/>
              <a:t>alles</a:t>
            </a:r>
            <a:r>
              <a:rPr lang="en-US" sz="2000" dirty="0"/>
              <a:t> om </a:t>
            </a:r>
            <a:r>
              <a:rPr lang="en-US" sz="2000" dirty="0" err="1"/>
              <a:t>zich</a:t>
            </a:r>
            <a:r>
              <a:rPr lang="en-US" sz="2000" dirty="0"/>
              <a:t> </a:t>
            </a:r>
            <a:r>
              <a:rPr lang="en-US" sz="2000" dirty="0" err="1"/>
              <a:t>heen</a:t>
            </a:r>
            <a:r>
              <a:rPr lang="en-US" sz="2000" dirty="0"/>
              <a:t> </a:t>
            </a:r>
            <a:r>
              <a:rPr lang="en-US" sz="2000" dirty="0" err="1"/>
              <a:t>draaien</a:t>
            </a:r>
            <a:r>
              <a:rPr lang="en-US" sz="2000" dirty="0"/>
              <a:t> of </a:t>
            </a:r>
            <a:r>
              <a:rPr lang="en-US" sz="2000" dirty="0" err="1"/>
              <a:t>bewegen</a:t>
            </a:r>
            <a:r>
              <a:rPr lang="en-US" sz="2000" dirty="0"/>
              <a:t>.</a:t>
            </a:r>
          </a:p>
          <a:p>
            <a:pPr marL="0"/>
            <a:r>
              <a:rPr lang="en-US" sz="2000" dirty="0" err="1"/>
              <a:t>Hij</a:t>
            </a:r>
            <a:r>
              <a:rPr lang="en-US" sz="2000" dirty="0"/>
              <a:t>/</a:t>
            </a:r>
            <a:r>
              <a:rPr lang="en-US" sz="2000" dirty="0" err="1"/>
              <a:t>zij</a:t>
            </a:r>
            <a:r>
              <a:rPr lang="en-US" sz="2000" dirty="0"/>
              <a:t> </a:t>
            </a:r>
            <a:r>
              <a:rPr lang="en-US" sz="2000" dirty="0" err="1"/>
              <a:t>kan</a:t>
            </a:r>
            <a:r>
              <a:rPr lang="en-US" sz="2000" dirty="0"/>
              <a:t> </a:t>
            </a:r>
            <a:r>
              <a:rPr lang="en-US" sz="2000" dirty="0" err="1"/>
              <a:t>ook</a:t>
            </a:r>
            <a:r>
              <a:rPr lang="en-US" sz="2000" dirty="0"/>
              <a:t> het </a:t>
            </a:r>
            <a:r>
              <a:rPr lang="en-US" sz="2000" dirty="0" err="1"/>
              <a:t>gevoel</a:t>
            </a:r>
            <a:r>
              <a:rPr lang="en-US" sz="2000" dirty="0"/>
              <a:t> </a:t>
            </a:r>
            <a:r>
              <a:rPr lang="en-US" sz="2000" dirty="0" err="1"/>
              <a:t>hebben</a:t>
            </a:r>
            <a:r>
              <a:rPr lang="en-US" sz="2000" dirty="0"/>
              <a:t> </a:t>
            </a:r>
            <a:r>
              <a:rPr lang="en-US" sz="2000" dirty="0" err="1"/>
              <a:t>dat</a:t>
            </a:r>
            <a:r>
              <a:rPr lang="en-US" sz="2000" dirty="0"/>
              <a:t> </a:t>
            </a:r>
            <a:r>
              <a:rPr lang="en-US" sz="2000" dirty="0" err="1"/>
              <a:t>hij</a:t>
            </a:r>
            <a:r>
              <a:rPr lang="en-US" sz="2000" dirty="0"/>
              <a:t> </a:t>
            </a:r>
            <a:r>
              <a:rPr lang="en-US" sz="2000" dirty="0" err="1"/>
              <a:t>zelf</a:t>
            </a:r>
            <a:r>
              <a:rPr lang="en-US" sz="2000" dirty="0"/>
              <a:t> </a:t>
            </a:r>
            <a:r>
              <a:rPr lang="en-US" sz="2000" dirty="0" err="1"/>
              <a:t>ronddraait</a:t>
            </a:r>
            <a:r>
              <a:rPr lang="en-US" sz="2000" dirty="0"/>
              <a:t> of </a:t>
            </a:r>
            <a:r>
              <a:rPr lang="en-US" sz="2000" dirty="0" err="1"/>
              <a:t>beweegt</a:t>
            </a:r>
            <a:r>
              <a:rPr lang="en-US" sz="2000" dirty="0"/>
              <a:t> (</a:t>
            </a:r>
            <a:r>
              <a:rPr lang="en-US" sz="2000" dirty="0" err="1"/>
              <a:t>terwijl</a:t>
            </a:r>
            <a:r>
              <a:rPr lang="en-US" sz="2000" dirty="0"/>
              <a:t> </a:t>
            </a:r>
            <a:r>
              <a:rPr lang="en-US" sz="2000" dirty="0" err="1"/>
              <a:t>hij</a:t>
            </a:r>
            <a:r>
              <a:rPr lang="en-US" sz="2000" dirty="0"/>
              <a:t> </a:t>
            </a:r>
            <a:r>
              <a:rPr lang="en-US" sz="2000" dirty="0" err="1"/>
              <a:t>toch</a:t>
            </a:r>
            <a:r>
              <a:rPr lang="en-US" sz="2000" dirty="0"/>
              <a:t> </a:t>
            </a:r>
            <a:r>
              <a:rPr lang="en-US" sz="2000" dirty="0" err="1"/>
              <a:t>stil</a:t>
            </a:r>
            <a:r>
              <a:rPr lang="en-US" sz="2000" dirty="0"/>
              <a:t> </a:t>
            </a:r>
            <a:r>
              <a:rPr lang="en-US" sz="2000" dirty="0" err="1"/>
              <a:t>ligt</a:t>
            </a:r>
            <a:r>
              <a:rPr lang="en-US" sz="2000" dirty="0"/>
              <a:t> of zit).</a:t>
            </a:r>
          </a:p>
          <a:p>
            <a:pPr marL="0"/>
            <a:endParaRPr lang="en-US" sz="2000" dirty="0"/>
          </a:p>
          <a:p>
            <a:pPr marL="0"/>
            <a:r>
              <a:rPr lang="en-US" sz="2000" dirty="0" err="1"/>
              <a:t>Draaiduizeligheid</a:t>
            </a:r>
            <a:r>
              <a:rPr lang="en-US" sz="2000" dirty="0"/>
              <a:t> is heel </a:t>
            </a:r>
            <a:r>
              <a:rPr lang="en-US" sz="2000" dirty="0" err="1"/>
              <a:t>vervelend</a:t>
            </a:r>
            <a:r>
              <a:rPr lang="en-US" sz="2000" dirty="0"/>
              <a:t>, de </a:t>
            </a:r>
            <a:r>
              <a:rPr lang="en-US" sz="2000" dirty="0" err="1"/>
              <a:t>patiënt</a:t>
            </a:r>
            <a:r>
              <a:rPr lang="en-US" sz="2000" dirty="0"/>
              <a:t> </a:t>
            </a:r>
            <a:r>
              <a:rPr lang="en-US" sz="2000" dirty="0" err="1"/>
              <a:t>kan</a:t>
            </a:r>
            <a:r>
              <a:rPr lang="en-US" sz="2000" dirty="0"/>
              <a:t> </a:t>
            </a:r>
            <a:r>
              <a:rPr lang="en-US" sz="2000" dirty="0" err="1"/>
              <a:t>hierbij</a:t>
            </a:r>
            <a:r>
              <a:rPr lang="en-US" sz="2000" dirty="0"/>
              <a:t> </a:t>
            </a:r>
            <a:r>
              <a:rPr lang="en-US" sz="2000" dirty="0" err="1"/>
              <a:t>ook</a:t>
            </a:r>
            <a:r>
              <a:rPr lang="en-US" sz="2000" dirty="0"/>
              <a:t> </a:t>
            </a:r>
            <a:r>
              <a:rPr lang="en-US" sz="2000" dirty="0" err="1"/>
              <a:t>misselijk</a:t>
            </a:r>
            <a:r>
              <a:rPr lang="en-US" sz="2000" dirty="0"/>
              <a:t> </a:t>
            </a:r>
            <a:r>
              <a:rPr lang="en-US" sz="2000" dirty="0" err="1"/>
              <a:t>en</a:t>
            </a:r>
            <a:r>
              <a:rPr lang="en-US" sz="2000" dirty="0"/>
              <a:t> </a:t>
            </a:r>
            <a:r>
              <a:rPr lang="en-US" sz="2000" dirty="0" err="1"/>
              <a:t>angstig</a:t>
            </a:r>
            <a:r>
              <a:rPr lang="en-US" sz="2000" dirty="0"/>
              <a:t> </a:t>
            </a:r>
            <a:r>
              <a:rPr lang="en-US" sz="2000" dirty="0" err="1"/>
              <a:t>zijn</a:t>
            </a:r>
            <a:r>
              <a:rPr lang="en-US" sz="2000" dirty="0"/>
              <a:t>.</a:t>
            </a:r>
          </a:p>
          <a:p>
            <a:pPr marL="0" indent="0">
              <a:buNone/>
            </a:pPr>
            <a:endParaRPr lang="en-US" sz="2000" dirty="0"/>
          </a:p>
          <a:p>
            <a:endParaRPr lang="en-US" sz="2000" dirty="0"/>
          </a:p>
        </p:txBody>
      </p:sp>
      <p:pic>
        <p:nvPicPr>
          <p:cNvPr id="5" name="Tijdelijke aanduiding voor inhoud 4">
            <a:extLst>
              <a:ext uri="{FF2B5EF4-FFF2-40B4-BE49-F238E27FC236}">
                <a16:creationId xmlns:a16="http://schemas.microsoft.com/office/drawing/2014/main" id="{2E03EAB6-725E-4656-8FD6-F3BEEEB2E121}"/>
              </a:ext>
            </a:extLst>
          </p:cNvPr>
          <p:cNvPicPr>
            <a:picLocks noGrp="1" noChangeAspect="1"/>
          </p:cNvPicPr>
          <p:nvPr>
            <p:ph sz="half" idx="2"/>
          </p:nvPr>
        </p:nvPicPr>
        <p:blipFill rotWithShape="1">
          <a:blip r:embed="rId3"/>
          <a:srcRect r="7724" b="-2"/>
          <a:stretch/>
        </p:blipFill>
        <p:spPr>
          <a:xfrm>
            <a:off x="5911532" y="2484255"/>
            <a:ext cx="5150277" cy="3714244"/>
          </a:xfrm>
          <a:prstGeom prst="rect">
            <a:avLst/>
          </a:prstGeom>
        </p:spPr>
      </p:pic>
      <p:sp>
        <p:nvSpPr>
          <p:cNvPr id="21" name="Rectangle 2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7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FA780AA-9F73-4A89-AA3E-1985FDA2848C}"/>
              </a:ext>
            </a:extLst>
          </p:cNvPr>
          <p:cNvSpPr>
            <a:spLocks noGrp="1"/>
          </p:cNvSpPr>
          <p:nvPr>
            <p:ph type="title"/>
          </p:nvPr>
        </p:nvSpPr>
        <p:spPr>
          <a:xfrm>
            <a:off x="645065" y="1463040"/>
            <a:ext cx="3796306" cy="2690949"/>
          </a:xfrm>
        </p:spPr>
        <p:txBody>
          <a:bodyPr anchor="t">
            <a:normAutofit/>
          </a:bodyPr>
          <a:lstStyle/>
          <a:p>
            <a:r>
              <a:rPr lang="nl-NL" sz="3700" b="1">
                <a:latin typeface="+mn-lt"/>
              </a:rPr>
              <a:t>Draaiduizeligheid </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97424AF-4085-480E-9061-1DD697781A6C}"/>
              </a:ext>
            </a:extLst>
          </p:cNvPr>
          <p:cNvSpPr>
            <a:spLocks noGrp="1"/>
          </p:cNvSpPr>
          <p:nvPr>
            <p:ph idx="1"/>
          </p:nvPr>
        </p:nvSpPr>
        <p:spPr>
          <a:xfrm>
            <a:off x="5656218" y="1463039"/>
            <a:ext cx="5542387" cy="4300447"/>
          </a:xfrm>
        </p:spPr>
        <p:txBody>
          <a:bodyPr anchor="t">
            <a:normAutofit/>
          </a:bodyPr>
          <a:lstStyle/>
          <a:p>
            <a:pPr marL="0" indent="0">
              <a:buNone/>
            </a:pPr>
            <a:r>
              <a:rPr lang="nl-NL" sz="2200" b="1" dirty="0"/>
              <a:t>Draaiduizeligheid komt voor bij: </a:t>
            </a:r>
          </a:p>
          <a:p>
            <a:r>
              <a:rPr lang="nl-NL" sz="2200" dirty="0"/>
              <a:t>Positieduizeligheid (BPPD), </a:t>
            </a:r>
          </a:p>
          <a:p>
            <a:r>
              <a:rPr lang="nl-NL" sz="2200" dirty="0"/>
              <a:t>Neuritis vestibularis, </a:t>
            </a:r>
          </a:p>
          <a:p>
            <a:r>
              <a:rPr lang="nl-NL" sz="2200" dirty="0"/>
              <a:t>De ziekte van Ménière </a:t>
            </a:r>
          </a:p>
          <a:p>
            <a:r>
              <a:rPr lang="nl-NL" sz="2200" dirty="0"/>
              <a:t>Evenwichts-migraine (vestibulaire migraine).</a:t>
            </a:r>
          </a:p>
          <a:p>
            <a:pPr marL="0" indent="0">
              <a:buNone/>
            </a:pPr>
            <a:endParaRPr lang="nl-NL" sz="2200" dirty="0"/>
          </a:p>
          <a:p>
            <a:pPr marL="0" indent="0">
              <a:buNone/>
            </a:pPr>
            <a:r>
              <a:rPr lang="nl-NL" sz="2200" dirty="0"/>
              <a:t>Neem direct contact op met uw huisarts als u plotseling duizelig wordt samen met andere klachten, zoals dubbelzien, moeilijk praten of slikken, geen kracht in een arm of been (hersenbloeding?)</a:t>
            </a:r>
          </a:p>
        </p:txBody>
      </p:sp>
    </p:spTree>
    <p:extLst>
      <p:ext uri="{BB962C8B-B14F-4D97-AF65-F5344CB8AC3E}">
        <p14:creationId xmlns:p14="http://schemas.microsoft.com/office/powerpoint/2010/main" val="77967442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1277</Words>
  <Application>Microsoft Office PowerPoint</Application>
  <PresentationFormat>Breedbeeld</PresentationFormat>
  <Paragraphs>134</Paragraphs>
  <Slides>19</Slides>
  <Notes>1</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Calibri Light</vt:lpstr>
      <vt:lpstr>Helvetica Neue Medium</vt:lpstr>
      <vt:lpstr>Kantoorthema</vt:lpstr>
      <vt:lpstr>Pathologie van het binnenoor</vt:lpstr>
      <vt:lpstr>Anatomie en fysiologie binnenoor (doolhof/ labyrint)</vt:lpstr>
      <vt:lpstr>Duizeligheid</vt:lpstr>
      <vt:lpstr>Duizeligheid</vt:lpstr>
      <vt:lpstr>Adviezen bij duizeligheid</vt:lpstr>
      <vt:lpstr>Wanneer contact opnemen bij duizeligheid?</vt:lpstr>
      <vt:lpstr>Wanneer contact opnemen bij duizeligheid?</vt:lpstr>
      <vt:lpstr>Draaiduizeligheid (draaivertigo, evenwichtsstoornis)</vt:lpstr>
      <vt:lpstr>Draaiduizeligheid </vt:lpstr>
      <vt:lpstr>Draaiduizeligheid en duur</vt:lpstr>
      <vt:lpstr>Draaiduizeligheid</vt:lpstr>
      <vt:lpstr>Licht gevoel in het hoofd</vt:lpstr>
      <vt:lpstr>Licht gevoel in het hoofd</vt:lpstr>
      <vt:lpstr>Duizeligheid bij ouderen</vt:lpstr>
      <vt:lpstr>Duizeligheid bij ouderen</vt:lpstr>
      <vt:lpstr>Medicatie bij duizeligheid</vt:lpstr>
      <vt:lpstr>Behandeling BPPD: Epley beweging</vt:lpstr>
      <vt:lpstr>Duizeligheid door trauma</vt:lpstr>
      <vt:lpstr>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Pathologie van het binnenoor</dc:title>
  <dc:creator>Hanneke van Tuinen</dc:creator>
  <cp:lastModifiedBy>Hanneke van Tuinen</cp:lastModifiedBy>
  <cp:revision>1</cp:revision>
  <dcterms:created xsi:type="dcterms:W3CDTF">2021-01-14T11:00:48Z</dcterms:created>
  <dcterms:modified xsi:type="dcterms:W3CDTF">2021-01-21T12:23:54Z</dcterms:modified>
</cp:coreProperties>
</file>